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9"/>
  </p:notesMasterIdLst>
  <p:sldIdLst>
    <p:sldId id="336" r:id="rId2"/>
    <p:sldId id="305" r:id="rId3"/>
    <p:sldId id="307" r:id="rId4"/>
    <p:sldId id="298" r:id="rId5"/>
    <p:sldId id="314" r:id="rId6"/>
    <p:sldId id="337" r:id="rId7"/>
    <p:sldId id="309" r:id="rId8"/>
    <p:sldId id="313" r:id="rId9"/>
    <p:sldId id="325" r:id="rId10"/>
    <p:sldId id="338" r:id="rId11"/>
    <p:sldId id="326" r:id="rId12"/>
    <p:sldId id="327" r:id="rId13"/>
    <p:sldId id="328" r:id="rId14"/>
    <p:sldId id="329" r:id="rId15"/>
    <p:sldId id="341" r:id="rId16"/>
    <p:sldId id="318" r:id="rId17"/>
    <p:sldId id="323" r:id="rId18"/>
    <p:sldId id="317" r:id="rId19"/>
    <p:sldId id="320" r:id="rId20"/>
    <p:sldId id="330" r:id="rId21"/>
    <p:sldId id="322" r:id="rId22"/>
    <p:sldId id="340" r:id="rId23"/>
    <p:sldId id="343" r:id="rId24"/>
    <p:sldId id="344" r:id="rId25"/>
    <p:sldId id="342" r:id="rId26"/>
    <p:sldId id="356" r:id="rId27"/>
    <p:sldId id="315" r:id="rId28"/>
    <p:sldId id="339" r:id="rId29"/>
    <p:sldId id="316" r:id="rId30"/>
    <p:sldId id="349" r:id="rId31"/>
    <p:sldId id="350" r:id="rId32"/>
    <p:sldId id="351" r:id="rId33"/>
    <p:sldId id="352" r:id="rId34"/>
    <p:sldId id="353" r:id="rId35"/>
    <p:sldId id="354" r:id="rId36"/>
    <p:sldId id="355" r:id="rId37"/>
    <p:sldId id="347" r:id="rId38"/>
  </p:sldIdLst>
  <p:sldSz cx="9144000" cy="5143500" type="screen16x9"/>
  <p:notesSz cx="6858000" cy="9144000"/>
  <p:embeddedFontLst>
    <p:embeddedFont>
      <p:font typeface="Albert Sans" panose="020B0604020202020204" charset="0"/>
      <p:regular r:id="rId40"/>
      <p:bold r:id="rId41"/>
      <p:italic r:id="rId42"/>
      <p:boldItalic r:id="rId43"/>
    </p:embeddedFont>
    <p:embeddedFont>
      <p:font typeface="Arial Rounded MT Bold" panose="020F0704030504030204" pitchFamily="34" charset="0"/>
      <p:regular r:id="rId44"/>
    </p:embeddedFont>
    <p:embeddedFont>
      <p:font typeface="Bookman Old Style" panose="02050604050505020204" pitchFamily="18" charset="0"/>
      <p:regular r:id="rId45"/>
      <p:bold r:id="rId46"/>
      <p:italic r:id="rId47"/>
      <p:boldItalic r:id="rId48"/>
    </p:embeddedFont>
    <p:embeddedFont>
      <p:font typeface="Calibri" panose="020F0502020204030204" pitchFamily="34" charset="0"/>
      <p:regular r:id="rId49"/>
      <p:bold r:id="rId50"/>
      <p:italic r:id="rId51"/>
      <p:boldItalic r:id="rId52"/>
    </p:embeddedFont>
    <p:embeddedFont>
      <p:font typeface="Consolas" panose="020B0609020204030204" pitchFamily="49" charset="0"/>
      <p:regular r:id="rId53"/>
      <p:bold r:id="rId54"/>
      <p:italic r:id="rId55"/>
      <p:boldItalic r:id="rId56"/>
    </p:embeddedFont>
    <p:embeddedFont>
      <p:font typeface="Montserrat Medium" panose="00000600000000000000" pitchFamily="2" charset="0"/>
      <p:regular r:id="rId57"/>
      <p:italic r:id="rId58"/>
    </p:embeddedFont>
    <p:embeddedFont>
      <p:font typeface="Red Hat Display" panose="020B060402020202020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ummary Section" id="{3B1C4523-C3B3-4065-B0C8-8A4C9DD4C116}">
          <p14:sldIdLst>
            <p14:sldId id="336"/>
          </p14:sldIdLst>
        </p14:section>
        <p14:section name="Default Section" id="{865F9100-793D-4CC2-BCA3-7DA995A0D6D9}">
          <p14:sldIdLst>
            <p14:sldId id="305"/>
            <p14:sldId id="307"/>
            <p14:sldId id="298"/>
            <p14:sldId id="314"/>
            <p14:sldId id="337"/>
            <p14:sldId id="309"/>
            <p14:sldId id="313"/>
          </p14:sldIdLst>
        </p14:section>
        <p14:section name="Author" id="{CFD9AEE7-9954-448D-B66F-8BFC8437CFA5}">
          <p14:sldIdLst>
            <p14:sldId id="325"/>
            <p14:sldId id="338"/>
            <p14:sldId id="326"/>
            <p14:sldId id="327"/>
            <p14:sldId id="328"/>
            <p14:sldId id="329"/>
            <p14:sldId id="341"/>
          </p14:sldIdLst>
        </p14:section>
        <p14:section name="Characters" id="{9446B04A-3314-4087-95C0-CB69B431A58F}">
          <p14:sldIdLst>
            <p14:sldId id="318"/>
            <p14:sldId id="323"/>
            <p14:sldId id="317"/>
            <p14:sldId id="320"/>
            <p14:sldId id="330"/>
            <p14:sldId id="322"/>
          </p14:sldIdLst>
        </p14:section>
        <p14:section name="Summary" id="{D3B66732-77F8-4D04-BB78-CF26296DC5B5}">
          <p14:sldIdLst>
            <p14:sldId id="340"/>
            <p14:sldId id="343"/>
            <p14:sldId id="344"/>
            <p14:sldId id="342"/>
            <p14:sldId id="356"/>
          </p14:sldIdLst>
        </p14:section>
        <p14:section name="Themes" id="{03DC13DE-CC19-4478-8D11-656FA6F369CF}">
          <p14:sldIdLst>
            <p14:sldId id="315"/>
            <p14:sldId id="339"/>
            <p14:sldId id="316"/>
          </p14:sldIdLst>
        </p14:section>
        <p14:section name="Elements" id="{926C211E-7A33-4B08-989E-132CE917123F}">
          <p14:sldIdLst>
            <p14:sldId id="349"/>
            <p14:sldId id="350"/>
            <p14:sldId id="351"/>
            <p14:sldId id="352"/>
            <p14:sldId id="353"/>
            <p14:sldId id="354"/>
            <p14:sldId id="355"/>
            <p14:sldId id="3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6FC"/>
    <a:srgbClr val="FF3399"/>
    <a:srgbClr val="FDF7FD"/>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7557D8-DC0E-4A26-BF50-E43828F9035E}">
  <a:tblStyle styleId="{807557D8-DC0E-4A26-BF50-E43828F903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E26A0C6-37BF-450E-A8C9-7C892C3D247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78" autoAdjust="0"/>
    <p:restoredTop sz="58839" autoAdjust="0"/>
  </p:normalViewPr>
  <p:slideViewPr>
    <p:cSldViewPr snapToGrid="0">
      <p:cViewPr varScale="1">
        <p:scale>
          <a:sx n="52" d="100"/>
          <a:sy n="52" d="100"/>
        </p:scale>
        <p:origin x="1748"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849244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that we’ve covered the introduction and author’s background, it is time to discuss about the characters of the story. </a:t>
            </a:r>
            <a:endParaRPr lang="en-US" b="1" dirty="0"/>
          </a:p>
          <a:p>
            <a:pPr marL="158750" indent="0">
              <a:buNone/>
            </a:pPr>
            <a:r>
              <a:rPr lang="en-US" b="1" dirty="0"/>
              <a:t>The first character is </a:t>
            </a:r>
          </a:p>
          <a:p>
            <a:pPr marL="158750" indent="0">
              <a:buNone/>
            </a:pPr>
            <a:endParaRPr lang="en-US" dirty="0"/>
          </a:p>
        </p:txBody>
      </p:sp>
    </p:spTree>
    <p:extLst>
      <p:ext uri="{BB962C8B-B14F-4D97-AF65-F5344CB8AC3E}">
        <p14:creationId xmlns:p14="http://schemas.microsoft.com/office/powerpoint/2010/main" val="2177627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1.Professor Thomas Kelvin:</a:t>
            </a:r>
            <a:r>
              <a:rPr lang="en-US" dirty="0"/>
              <a:t> is the protagonist and narrator of Jack Williamson's "The Metal Man." He is shown as an adventurous scientist driven by curiosity and a relentless pursuit of discovery. His primary goal is to find radium deposits in the remote regions of South America, which highlights both his scientific ambitions and his willingness to face significant risks.</a:t>
            </a:r>
          </a:p>
        </p:txBody>
      </p:sp>
    </p:spTree>
    <p:extLst>
      <p:ext uri="{BB962C8B-B14F-4D97-AF65-F5344CB8AC3E}">
        <p14:creationId xmlns:p14="http://schemas.microsoft.com/office/powerpoint/2010/main" val="2419582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dirty="0">
                <a:latin typeface="+mj-lt"/>
              </a:rPr>
              <a:t>Captain Mac Andrews : A trusted ally of Professor Kelvin. </a:t>
            </a:r>
          </a:p>
          <a:p>
            <a:pPr marL="158750" indent="0">
              <a:buNone/>
            </a:pPr>
            <a:r>
              <a:rPr lang="en-US" sz="1100" dirty="0">
                <a:latin typeface="+mj-lt"/>
              </a:rPr>
              <a:t>Here, the word ally means someone who </a:t>
            </a:r>
            <a:r>
              <a:rPr lang="en-US" b="0" i="0" dirty="0">
                <a:solidFill>
                  <a:srgbClr val="040C28"/>
                </a:solidFill>
                <a:effectLst/>
                <a:latin typeface="+mj-lt"/>
              </a:rPr>
              <a:t>help and support you, especially when other people are not.</a:t>
            </a:r>
            <a:endParaRPr lang="en-US" sz="1100" dirty="0">
              <a:latin typeface="+mj-lt"/>
            </a:endParaRPr>
          </a:p>
          <a:p>
            <a:pPr marL="158750" indent="0">
              <a:buNone/>
            </a:pPr>
            <a:r>
              <a:rPr lang="en-US" sz="1100" dirty="0">
                <a:latin typeface="+mj-lt"/>
              </a:rPr>
              <a:t>Kelvin expresses trust in him and relies on his help, particularly regarding his travels and safety.</a:t>
            </a:r>
            <a:endParaRPr lang="en-US" sz="1000" dirty="0">
              <a:solidFill>
                <a:schemeClr val="tx1"/>
              </a:solidFill>
              <a:latin typeface="+mj-lt"/>
            </a:endParaRPr>
          </a:p>
          <a:p>
            <a:pPr marL="158750" indent="0">
              <a:buNone/>
            </a:pPr>
            <a:endParaRPr lang="en-US" dirty="0">
              <a:latin typeface="+mj-lt"/>
            </a:endParaRPr>
          </a:p>
        </p:txBody>
      </p:sp>
    </p:spTree>
    <p:extLst>
      <p:ext uri="{BB962C8B-B14F-4D97-AF65-F5344CB8AC3E}">
        <p14:creationId xmlns:p14="http://schemas.microsoft.com/office/powerpoint/2010/main" val="960223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Indian Guide: </a:t>
            </a:r>
          </a:p>
          <a:p>
            <a:pPr marL="158750" indent="0">
              <a:buNone/>
            </a:pPr>
            <a:r>
              <a:rPr lang="en-US" dirty="0"/>
              <a:t>Kelvin’s guide during part of his expedition.</a:t>
            </a:r>
          </a:p>
          <a:p>
            <a:pPr marL="158750" indent="0">
              <a:buNone/>
            </a:pPr>
            <a:r>
              <a:rPr lang="en-US" dirty="0"/>
              <a:t>He assists Kelvin in navigating the challenging terrain but does not play a major role in the narrative beyond helping with initial exploration.</a:t>
            </a:r>
            <a:endParaRPr lang="en-US" dirty="0">
              <a:latin typeface="+mj-lt"/>
            </a:endParaRPr>
          </a:p>
        </p:txBody>
      </p:sp>
    </p:spTree>
    <p:extLst>
      <p:ext uri="{BB962C8B-B14F-4D97-AF65-F5344CB8AC3E}">
        <p14:creationId xmlns:p14="http://schemas.microsoft.com/office/powerpoint/2010/main" val="927840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Metal Bird and Pterosaur: </a:t>
            </a:r>
          </a:p>
          <a:p>
            <a:pPr marL="158750" indent="0">
              <a:buNone/>
            </a:pPr>
            <a:r>
              <a:rPr lang="en-US" dirty="0"/>
              <a:t>Evidence of the strange effects of the alien environment.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These are transformed into metal by the radioactive conditions, representing the impact of the environment on organic life.</a:t>
            </a:r>
            <a:endParaRPr lang="en-US" sz="1000" dirty="0"/>
          </a:p>
          <a:p>
            <a:pPr marL="158750" indent="0">
              <a:buNone/>
            </a:pPr>
            <a:endParaRPr lang="en-US" dirty="0">
              <a:latin typeface="+mj-lt"/>
            </a:endParaRPr>
          </a:p>
          <a:p>
            <a:pPr marL="158750" indent="0">
              <a:buNone/>
            </a:pPr>
            <a:endParaRPr lang="en-US" dirty="0">
              <a:latin typeface="+mj-lt"/>
            </a:endParaRPr>
          </a:p>
        </p:txBody>
      </p:sp>
    </p:spTree>
    <p:extLst>
      <p:ext uri="{BB962C8B-B14F-4D97-AF65-F5344CB8AC3E}">
        <p14:creationId xmlns:p14="http://schemas.microsoft.com/office/powerpoint/2010/main" val="1659496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Crystal Entity: </a:t>
            </a:r>
          </a:p>
          <a:p>
            <a:pPr marL="158750" indent="0">
              <a:buNone/>
            </a:pPr>
            <a:r>
              <a:rPr lang="en-US" dirty="0"/>
              <a:t>An alien life form that captures Kelvin.</a:t>
            </a:r>
          </a:p>
          <a:p>
            <a:pPr marL="158750" indent="0">
              <a:buNone/>
            </a:pPr>
            <a:r>
              <a:rPr lang="en-US" dirty="0"/>
              <a:t>A crystalline, multi-faceted entity that exhibits strange intelligence and control over gravity. It represents the advanced and incomprehensible nature of the alien beings in the story.</a:t>
            </a:r>
          </a:p>
          <a:p>
            <a:pPr marL="158750" indent="0">
              <a:buNone/>
            </a:pPr>
            <a:r>
              <a:rPr lang="en-US" dirty="0"/>
              <a:t>Now, I would like to call  James Karki in order to summarize the story “The Metal Man “ . </a:t>
            </a:r>
          </a:p>
          <a:p>
            <a:pPr marL="158750" indent="0">
              <a:buNone/>
            </a:pPr>
            <a:endParaRPr lang="en-US" dirty="0">
              <a:latin typeface="+mj-lt"/>
            </a:endParaRPr>
          </a:p>
        </p:txBody>
      </p:sp>
    </p:spTree>
    <p:extLst>
      <p:ext uri="{BB962C8B-B14F-4D97-AF65-F5344CB8AC3E}">
        <p14:creationId xmlns:p14="http://schemas.microsoft.com/office/powerpoint/2010/main" val="3511670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968437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How the story starts with manuscript</a:t>
            </a:r>
          </a:p>
          <a:p>
            <a:pPr marL="158750" indent="0">
              <a:buNone/>
            </a:pPr>
            <a:r>
              <a:rPr lang="en-US" dirty="0"/>
              <a:t>About captain </a:t>
            </a:r>
            <a:r>
              <a:rPr lang="en-US" dirty="0" err="1"/>
              <a:t>mcandrews</a:t>
            </a:r>
            <a:endParaRPr lang="en-US" dirty="0"/>
          </a:p>
          <a:p>
            <a:pPr marL="158750" indent="0">
              <a:buNone/>
            </a:pPr>
            <a:r>
              <a:rPr lang="en-US" dirty="0"/>
              <a:t>Hiring Indian guide, and buying monoplane</a:t>
            </a:r>
          </a:p>
        </p:txBody>
      </p:sp>
    </p:spTree>
    <p:extLst>
      <p:ext uri="{BB962C8B-B14F-4D97-AF65-F5344CB8AC3E}">
        <p14:creationId xmlns:p14="http://schemas.microsoft.com/office/powerpoint/2010/main" val="204040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992225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272180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5350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804712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702933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1.</a:t>
            </a:r>
            <a:r>
              <a:rPr lang="en-US" b="1" dirty="0"/>
              <a:t>Exploration and Curiosity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story is about the human desire to explore new places and learn new things. Professor Kelvin's journey is driven by his curiosity about discovering radium deposits.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indent="0">
              <a:buNone/>
            </a:pPr>
            <a:r>
              <a:rPr lang="en-US" dirty="0"/>
              <a:t>2.</a:t>
            </a:r>
            <a:r>
              <a:rPr lang="en-US" b="1" dirty="0"/>
              <a:t> Dangers of the Unknown:</a:t>
            </a:r>
            <a:r>
              <a:rPr lang="en-US" dirty="0"/>
              <a:t> It shows how dangerous it can be to encounter things we don’t understand. The mysterious green mist and the transformation of living creatures into metal highlight these dangers.</a:t>
            </a:r>
          </a:p>
          <a:p>
            <a:pPr marL="158750" indent="0">
              <a:buNone/>
            </a:pPr>
            <a:endParaRPr lang="en-US" dirty="0"/>
          </a:p>
          <a:p>
            <a:pPr marL="158750" indent="0">
              <a:buNone/>
            </a:pPr>
            <a:r>
              <a:rPr lang="en-US" dirty="0"/>
              <a:t>3.</a:t>
            </a:r>
            <a:r>
              <a:rPr lang="en-US" b="1" dirty="0"/>
              <a:t> Consequences of Scientific Discovery:</a:t>
            </a:r>
            <a:r>
              <a:rPr lang="en-US" dirty="0"/>
              <a:t> The story warns about the possible negative outcomes of scientific experiments. The transformation of life into metal and Kelvin’s radiation sickness demonstrate the risks of messing with powerful forces.</a:t>
            </a:r>
          </a:p>
        </p:txBody>
      </p:sp>
    </p:spTree>
    <p:extLst>
      <p:ext uri="{BB962C8B-B14F-4D97-AF65-F5344CB8AC3E}">
        <p14:creationId xmlns:p14="http://schemas.microsoft.com/office/powerpoint/2010/main" val="1123923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4.Mortality:</a:t>
            </a:r>
            <a:r>
              <a:rPr lang="en-US" dirty="0"/>
              <a:t> The story points out how fragile human life is when faced with powerful, uncontrollable forces. Kelvin's transformation and impending death show how easily things can go wrong.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5.Ethical Concerns of Exploration:</a:t>
            </a:r>
            <a:r>
              <a:rPr lang="en-US" dirty="0"/>
              <a:t> It raises questions about whether it's right to explore unknown and potentially dangerous places. Kelvin’s intrusion into the mysterious area suggests we should be aware about the impact of our explorations.</a:t>
            </a:r>
          </a:p>
          <a:p>
            <a:pPr marL="158750" indent="0">
              <a:buNone/>
            </a:pPr>
            <a:endParaRPr lang="en-US" dirty="0"/>
          </a:p>
        </p:txBody>
      </p:sp>
    </p:spTree>
    <p:extLst>
      <p:ext uri="{BB962C8B-B14F-4D97-AF65-F5344CB8AC3E}">
        <p14:creationId xmlns:p14="http://schemas.microsoft.com/office/powerpoint/2010/main" val="2858809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This story talks about many unrealistic objects environment which doesn’t take in the real world such as:  metal bird, river of blood, flying reptile, red sand, green lake and the crystal entity.</a:t>
            </a:r>
          </a:p>
          <a:p>
            <a:pPr marL="158750" indent="0">
              <a:buNone/>
            </a:pPr>
            <a:endParaRPr lang="en-US" dirty="0"/>
          </a:p>
        </p:txBody>
      </p:sp>
    </p:spTree>
    <p:extLst>
      <p:ext uri="{BB962C8B-B14F-4D97-AF65-F5344CB8AC3E}">
        <p14:creationId xmlns:p14="http://schemas.microsoft.com/office/powerpoint/2010/main" val="2267095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This story talks about many unrealistic objects environment which doesn’t take in the real world such as:  metal bird, river of blood, flying reptile, red sand, green lake and the crystal entity.</a:t>
            </a:r>
          </a:p>
          <a:p>
            <a:pPr marL="158750" indent="0">
              <a:buNone/>
            </a:pPr>
            <a:endParaRPr lang="en-US" dirty="0"/>
          </a:p>
        </p:txBody>
      </p:sp>
    </p:spTree>
    <p:extLst>
      <p:ext uri="{BB962C8B-B14F-4D97-AF65-F5344CB8AC3E}">
        <p14:creationId xmlns:p14="http://schemas.microsoft.com/office/powerpoint/2010/main" val="3861748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This story tells about a river which has red color so that It looks like a river of blood.  By absorbing the radium the color of the river transfer into red.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kern="100" dirty="0">
                <a:effectLst/>
                <a:latin typeface="+mn-lt"/>
                <a:ea typeface="Calibri" panose="020F0502020204030204" pitchFamily="34" charset="0"/>
                <a:cs typeface="Times New Roman" panose="02020603050405020304" pitchFamily="18" charset="0"/>
              </a:rPr>
              <a:t>It is a small stream whose strangely red water flow into the pacific. The water of that river has the power of absorbing radium emissions.</a:t>
            </a:r>
          </a:p>
          <a:p>
            <a:pPr marL="158750" indent="0">
              <a:buNone/>
            </a:pPr>
            <a:endParaRPr lang="en-US" dirty="0"/>
          </a:p>
        </p:txBody>
      </p:sp>
    </p:spTree>
    <p:extLst>
      <p:ext uri="{BB962C8B-B14F-4D97-AF65-F5344CB8AC3E}">
        <p14:creationId xmlns:p14="http://schemas.microsoft.com/office/powerpoint/2010/main" val="1946699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7000"/>
              </a:lnSpc>
              <a:spcBef>
                <a:spcPts val="0"/>
              </a:spcBef>
              <a:spcAft>
                <a:spcPts val="800"/>
              </a:spcAft>
              <a:buClr>
                <a:srgbClr val="000000"/>
              </a:buClr>
              <a:buSzPts val="1100"/>
              <a:buFont typeface="Arial"/>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lake is full of the heavy gases which look like a green fire from the sky. But at the surface of the lake there is the collection of the gases which release the green gas in the air which look like a green fire. </a:t>
            </a:r>
            <a:endParaRPr lang="en-US" sz="4000" dirty="0"/>
          </a:p>
          <a:p>
            <a:pPr marL="45720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8588096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a:lnSpc>
                <a:spcPct val="107000"/>
              </a:lnSpc>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Not only one eagle there are many other birds which was converted into metal and half-buried in the glowing sands.</a:t>
            </a:r>
          </a:p>
          <a:p>
            <a:pPr marL="457200" marR="0" lvl="0" indent="-298450" algn="l" defTabSz="914400" rtl="0" eaLnBrk="1" fontAlgn="auto" latinLnBrk="0" hangingPunct="1">
              <a:lnSpc>
                <a:spcPct val="107000"/>
              </a:lnSpc>
              <a:spcBef>
                <a:spcPts val="0"/>
              </a:spcBef>
              <a:spcAft>
                <a:spcPts val="800"/>
              </a:spcAft>
              <a:buClr>
                <a:srgbClr val="000000"/>
              </a:buClr>
              <a:buSzPts val="1100"/>
              <a:buFont typeface="Arial"/>
              <a:buChar char="●"/>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body of an eagle is converted into the metal. The color was white, tinged with green. At first the bird is look like made by metal but the feather was complete and flexible. Due to radium the bird converted into metal.</a:t>
            </a:r>
            <a:endParaRPr lang="en-US" sz="6000" dirty="0"/>
          </a:p>
          <a:p>
            <a:pPr marL="45720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814461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7000"/>
              </a:lnSpc>
              <a:spcBef>
                <a:spcPts val="0"/>
              </a:spcBef>
              <a:spcAft>
                <a:spcPts val="800"/>
              </a:spcAft>
              <a:buClr>
                <a:srgbClr val="000000"/>
              </a:buClr>
              <a:buSzPts val="1100"/>
              <a:buFont typeface="Arial"/>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plant of that berries has thick narrow leaves, dotted with clusters of small pink blooms. They had a salty, metallic taste. The plants were able to exist there only because they had been so developed that they produced compounds counteracting the metal -forming. </a:t>
            </a:r>
            <a:endParaRPr lang="en-US" sz="7200" dirty="0"/>
          </a:p>
          <a:p>
            <a:pPr marL="158750" marR="0" indent="0">
              <a:lnSpc>
                <a:spcPct val="107000"/>
              </a:lnSpc>
              <a:spcBef>
                <a:spcPts val="0"/>
              </a:spcBef>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45720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juice of the berries has ability to fight against the metal-forming.</a:t>
            </a:r>
          </a:p>
          <a:p>
            <a:pPr marL="158750" marR="0" indent="0">
              <a:lnSpc>
                <a:spcPct val="107000"/>
              </a:lnSpc>
              <a:spcBef>
                <a:spcPts val="0"/>
              </a:spcBef>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8855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Good afternoon everyone.</a:t>
            </a:r>
          </a:p>
          <a:p>
            <a:r>
              <a:rPr lang="en-US" dirty="0"/>
              <a:t>Welcome to the presentation</a:t>
            </a:r>
          </a:p>
          <a:p>
            <a:r>
              <a:rPr lang="en-US" dirty="0"/>
              <a:t>First of all we would like t o express our gratitude to our respected teacher HK Lamichane sir for providing with this wonderful opportunity.</a:t>
            </a:r>
          </a:p>
          <a:p>
            <a:r>
              <a:rPr lang="en-US" dirty="0"/>
              <a:t>Today we have Nikesh Gajurel, Bikram gyawali,  and myself James Karki as your presenters.</a:t>
            </a:r>
          </a:p>
        </p:txBody>
      </p:sp>
    </p:spTree>
    <p:extLst>
      <p:ext uri="{BB962C8B-B14F-4D97-AF65-F5344CB8AC3E}">
        <p14:creationId xmlns:p14="http://schemas.microsoft.com/office/powerpoint/2010/main" val="22811136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7000"/>
              </a:lnSpc>
              <a:spcBef>
                <a:spcPts val="0"/>
              </a:spcBef>
              <a:spcAft>
                <a:spcPts val="800"/>
              </a:spcAft>
              <a:buClr>
                <a:srgbClr val="000000"/>
              </a:buClr>
              <a:buSzPts val="1100"/>
              <a:buFont typeface="Arial"/>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Story talks about an entity which don’t look familiar to human and so it is referred as an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Alien</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a:t>
            </a:r>
            <a:r>
              <a:rPr lang="en-US" sz="1800" dirty="0">
                <a:latin typeface="Calibri" panose="020F0502020204030204" pitchFamily="34" charset="0"/>
                <a:ea typeface="Calibri" panose="020F0502020204030204" pitchFamily="34" charset="0"/>
                <a:cs typeface="Times New Roman" panose="02020603050405020304" pitchFamily="18" charset="0"/>
              </a:rPr>
              <a:t> entity</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has a great-six-sided, upright prism of red, a dozen feet in length, it was six-pointed structure like a snowflake </a:t>
            </a:r>
            <a:endParaRPr lang="en-US" sz="10700" dirty="0"/>
          </a:p>
          <a:p>
            <a:pPr marL="158750" marR="0" indent="0">
              <a:lnSpc>
                <a:spcPct val="107000"/>
              </a:lnSpc>
              <a:spcBef>
                <a:spcPts val="0"/>
              </a:spcBef>
              <a:spcAft>
                <a:spcPts val="800"/>
              </a:spcAft>
              <a:buNone/>
            </a:pPr>
            <a:endParaRPr lang="en-US" sz="1800" kern="100" dirty="0">
              <a:effectLst/>
              <a:latin typeface="Bookman Old Style" panose="02050604050505020204" pitchFamily="18"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1800" kern="100" dirty="0">
                <a:effectLst/>
                <a:latin typeface="Bookman Old Style" panose="02050604050505020204" pitchFamily="18" charset="0"/>
                <a:ea typeface="Calibri" panose="020F0502020204030204" pitchFamily="34" charset="0"/>
                <a:cs typeface="Times New Roman" panose="02020603050405020304" pitchFamily="18" charset="0"/>
              </a:rPr>
              <a:t>They have a purple cone which must been an eye. They sleep at the day time.</a:t>
            </a:r>
          </a:p>
        </p:txBody>
      </p:sp>
    </p:spTree>
    <p:extLst>
      <p:ext uri="{BB962C8B-B14F-4D97-AF65-F5344CB8AC3E}">
        <p14:creationId xmlns:p14="http://schemas.microsoft.com/office/powerpoint/2010/main" val="3749147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154483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dirty="0">
                <a:solidFill>
                  <a:srgbClr val="1F1F1F"/>
                </a:solidFill>
                <a:effectLst/>
                <a:latin typeface="Arial Rounded MT Bold" panose="020F0704030504030204" pitchFamily="34" charset="0"/>
              </a:rPr>
              <a:t>Amazing Stories is </a:t>
            </a:r>
            <a:r>
              <a:rPr lang="en-US" sz="1100" b="0" i="0" dirty="0">
                <a:solidFill>
                  <a:srgbClr val="040C28"/>
                </a:solidFill>
                <a:effectLst/>
                <a:latin typeface="Arial Rounded MT Bold" panose="020F0704030504030204" pitchFamily="34" charset="0"/>
              </a:rPr>
              <a:t>an American science fiction magazine</a:t>
            </a:r>
            <a:r>
              <a:rPr lang="en-US" sz="1100" b="0" i="0" dirty="0">
                <a:solidFill>
                  <a:srgbClr val="1F1F1F"/>
                </a:solidFill>
                <a:effectLst/>
                <a:latin typeface="Arial Rounded MT Bold" panose="020F0704030504030204" pitchFamily="34" charset="0"/>
              </a:rPr>
              <a:t> launched in April 1926 by Hugo Greenback's Experimenter Publishing. It was the first magazine devoted solely to science fiction.</a:t>
            </a:r>
            <a:endParaRPr lang="en-US" sz="1100" dirty="0">
              <a:latin typeface="Arial Rounded MT Bold" panose="020F0704030504030204" pitchFamily="34" charset="0"/>
            </a:endParaRPr>
          </a:p>
          <a:p>
            <a:endParaRPr lang="en-US" dirty="0"/>
          </a:p>
        </p:txBody>
      </p:sp>
    </p:spTree>
    <p:extLst>
      <p:ext uri="{BB962C8B-B14F-4D97-AF65-F5344CB8AC3E}">
        <p14:creationId xmlns:p14="http://schemas.microsoft.com/office/powerpoint/2010/main" val="4223372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John Stewart Williamson who wrote as Jack Williamson born April 29, 1908, in Bisbee, Arizona Territory. , was an American science fiction writer, one of several called the "Dean of Science Fiction". As a child Williamson enjoyed storytelling to his brother and two sisters. As a young man, he discovered the magazine Amazing Stories, established in 1926 by Hugo </a:t>
            </a:r>
            <a:r>
              <a:rPr lang="en-US" dirty="0" err="1"/>
              <a:t>Gernsback</a:t>
            </a:r>
            <a:r>
              <a:rPr lang="en-US" dirty="0"/>
              <a:t>, through which he published his first science fiction story "The Metal Man" in 1928 AD. During the next year Hugo published three more of his stories in the new pulp magazines Science Wonder Stories and Air Wonder Stories, and separately published "The Girl from Mars" by Miles J. B and Williamson as Science Fiction Series. Regarding his academic career, Jack earned both his Bachelor of Arts and Master of Arts degrees in English from Eastern New Mexico University in the 1950s. He went on to become an English professor at the same university, where he taught for many years.. Over the years he wrote 52 novels and over 100 shorter stories. Some of his writings include: </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184023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the Human Limit ,Originally published in 2011.</a:t>
            </a:r>
          </a:p>
        </p:txBody>
      </p:sp>
    </p:spTree>
    <p:extLst>
      <p:ext uri="{BB962C8B-B14F-4D97-AF65-F5344CB8AC3E}">
        <p14:creationId xmlns:p14="http://schemas.microsoft.com/office/powerpoint/2010/main" val="2525695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fr-FR" b="0" i="0" dirty="0">
                <a:solidFill>
                  <a:srgbClr val="4D5156"/>
                </a:solidFill>
                <a:effectLst/>
                <a:latin typeface="Arial" panose="020B0604020202020204" pitchFamily="34" charset="0"/>
              </a:rPr>
              <a:t>1949 </a:t>
            </a:r>
            <a:r>
              <a:rPr lang="fr-FR" b="0" i="0" dirty="0" err="1">
                <a:solidFill>
                  <a:srgbClr val="4D5156"/>
                </a:solidFill>
                <a:effectLst/>
                <a:latin typeface="Arial" panose="020B0604020202020204" pitchFamily="34" charset="0"/>
              </a:rPr>
              <a:t>Dystopian</a:t>
            </a:r>
            <a:r>
              <a:rPr lang="fr-FR" b="0" i="0" dirty="0">
                <a:solidFill>
                  <a:srgbClr val="4D5156"/>
                </a:solidFill>
                <a:effectLst/>
                <a:latin typeface="Arial" panose="020B0604020202020204" pitchFamily="34" charset="0"/>
              </a:rPr>
              <a:t> science fiction Novel ‘The </a:t>
            </a:r>
            <a:r>
              <a:rPr lang="fr-FR" b="0" i="0" dirty="0" err="1">
                <a:solidFill>
                  <a:srgbClr val="4D5156"/>
                </a:solidFill>
                <a:effectLst/>
                <a:latin typeface="Arial" panose="020B0604020202020204" pitchFamily="34" charset="0"/>
              </a:rPr>
              <a:t>Humanoids</a:t>
            </a:r>
            <a:r>
              <a:rPr lang="fr-FR" b="0" i="0" dirty="0">
                <a:solidFill>
                  <a:srgbClr val="4D5156"/>
                </a:solidFill>
                <a:effectLst/>
                <a:latin typeface="Arial" panose="020B0604020202020204" pitchFamily="34" charset="0"/>
              </a:rPr>
              <a:t> ’</a:t>
            </a:r>
            <a:endParaRPr lang="en-US" dirty="0"/>
          </a:p>
        </p:txBody>
      </p:sp>
    </p:spTree>
    <p:extLst>
      <p:ext uri="{BB962C8B-B14F-4D97-AF65-F5344CB8AC3E}">
        <p14:creationId xmlns:p14="http://schemas.microsoft.com/office/powerpoint/2010/main" val="1412382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legion space Originally published in 1947.</a:t>
            </a:r>
          </a:p>
        </p:txBody>
      </p:sp>
    </p:spTree>
    <p:extLst>
      <p:ext uri="{BB962C8B-B14F-4D97-AF65-F5344CB8AC3E}">
        <p14:creationId xmlns:p14="http://schemas.microsoft.com/office/powerpoint/2010/main" val="680007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Through the purple cloud , published in 1931 and more like these . </a:t>
            </a:r>
          </a:p>
        </p:txBody>
      </p:sp>
    </p:spTree>
    <p:extLst>
      <p:ext uri="{BB962C8B-B14F-4D97-AF65-F5344CB8AC3E}">
        <p14:creationId xmlns:p14="http://schemas.microsoft.com/office/powerpoint/2010/main" val="791186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1"/>
        <p:cNvGrpSpPr/>
        <p:nvPr/>
      </p:nvGrpSpPr>
      <p:grpSpPr>
        <a:xfrm>
          <a:off x="0" y="0"/>
          <a:ext cx="0" cy="0"/>
          <a:chOff x="0" y="0"/>
          <a:chExt cx="0" cy="0"/>
        </a:xfrm>
      </p:grpSpPr>
      <p:sp>
        <p:nvSpPr>
          <p:cNvPr id="72" name="Google Shape;72;p8"/>
          <p:cNvSpPr txBox="1">
            <a:spLocks noGrp="1"/>
          </p:cNvSpPr>
          <p:nvPr>
            <p:ph type="title"/>
          </p:nvPr>
        </p:nvSpPr>
        <p:spPr>
          <a:xfrm>
            <a:off x="1328550" y="744050"/>
            <a:ext cx="6486900" cy="23130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227"/>
        <p:cNvGrpSpPr/>
        <p:nvPr/>
      </p:nvGrpSpPr>
      <p:grpSpPr>
        <a:xfrm>
          <a:off x="0" y="0"/>
          <a:ext cx="0" cy="0"/>
          <a:chOff x="0" y="0"/>
          <a:chExt cx="0" cy="0"/>
        </a:xfrm>
      </p:grpSpPr>
      <p:grpSp>
        <p:nvGrpSpPr>
          <p:cNvPr id="228" name="Google Shape;228;p25"/>
          <p:cNvGrpSpPr/>
          <p:nvPr/>
        </p:nvGrpSpPr>
        <p:grpSpPr>
          <a:xfrm>
            <a:off x="5467349" y="-368726"/>
            <a:ext cx="4359803" cy="5880940"/>
            <a:chOff x="209549" y="-368726"/>
            <a:chExt cx="4359803" cy="5880940"/>
          </a:xfrm>
        </p:grpSpPr>
        <p:sp>
          <p:nvSpPr>
            <p:cNvPr id="229" name="Google Shape;229;p25"/>
            <p:cNvSpPr/>
            <p:nvPr/>
          </p:nvSpPr>
          <p:spPr>
            <a:xfrm>
              <a:off x="209549" y="-368726"/>
              <a:ext cx="2827800" cy="2827800"/>
            </a:xfrm>
            <a:prstGeom prst="diamond">
              <a:avLst/>
            </a:prstGeom>
            <a:solidFill>
              <a:srgbClr val="999999">
                <a:alpha val="69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30" name="Google Shape;230;p25"/>
            <p:cNvSpPr/>
            <p:nvPr/>
          </p:nvSpPr>
          <p:spPr>
            <a:xfrm>
              <a:off x="1741552" y="1162309"/>
              <a:ext cx="2827800" cy="2827800"/>
            </a:xfrm>
            <a:prstGeom prst="diamond">
              <a:avLst/>
            </a:prstGeom>
            <a:solidFill>
              <a:srgbClr val="999999">
                <a:alpha val="69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31" name="Google Shape;231;p25"/>
            <p:cNvSpPr/>
            <p:nvPr/>
          </p:nvSpPr>
          <p:spPr>
            <a:xfrm>
              <a:off x="209549" y="2684414"/>
              <a:ext cx="2827800" cy="2827800"/>
            </a:xfrm>
            <a:prstGeom prst="diamond">
              <a:avLst/>
            </a:prstGeom>
            <a:solidFill>
              <a:srgbClr val="999999">
                <a:alpha val="69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232" name="Google Shape;232;p25"/>
          <p:cNvSpPr/>
          <p:nvPr/>
        </p:nvSpPr>
        <p:spPr>
          <a:xfrm>
            <a:off x="7800800" y="-101600"/>
            <a:ext cx="3639350" cy="5288275"/>
          </a:xfrm>
          <a:custGeom>
            <a:avLst/>
            <a:gdLst/>
            <a:ahLst/>
            <a:cxnLst/>
            <a:rect l="l" t="t" r="r" b="b"/>
            <a:pathLst>
              <a:path w="145574" h="211531" extrusionOk="0">
                <a:moveTo>
                  <a:pt x="106049" y="106598"/>
                </a:moveTo>
                <a:lnTo>
                  <a:pt x="0" y="549"/>
                </a:lnTo>
                <a:lnTo>
                  <a:pt x="145270" y="0"/>
                </a:lnTo>
                <a:lnTo>
                  <a:pt x="145574" y="211531"/>
                </a:lnTo>
                <a:lnTo>
                  <a:pt x="1996" y="210797"/>
                </a:lnTo>
                <a:close/>
              </a:path>
            </a:pathLst>
          </a:custGeom>
          <a:solidFill>
            <a:schemeClr val="dk2"/>
          </a:solidFill>
          <a:ln>
            <a:noFill/>
          </a:ln>
        </p:spPr>
      </p:sp>
      <p:sp>
        <p:nvSpPr>
          <p:cNvPr id="233" name="Google Shape;233;p25"/>
          <p:cNvSpPr>
            <a:spLocks noGrp="1"/>
          </p:cNvSpPr>
          <p:nvPr>
            <p:ph type="pic" idx="2"/>
          </p:nvPr>
        </p:nvSpPr>
        <p:spPr>
          <a:xfrm>
            <a:off x="5887613" y="2683850"/>
            <a:ext cx="2811300" cy="2810700"/>
          </a:xfrm>
          <a:prstGeom prst="diamond">
            <a:avLst/>
          </a:prstGeom>
          <a:noFill/>
          <a:ln>
            <a:noFill/>
          </a:ln>
        </p:spPr>
      </p:sp>
      <p:sp>
        <p:nvSpPr>
          <p:cNvPr id="234" name="Google Shape;234;p25"/>
          <p:cNvSpPr>
            <a:spLocks noGrp="1"/>
          </p:cNvSpPr>
          <p:nvPr>
            <p:ph type="pic" idx="3"/>
          </p:nvPr>
        </p:nvSpPr>
        <p:spPr>
          <a:xfrm>
            <a:off x="5887613" y="-351025"/>
            <a:ext cx="2811300" cy="2810700"/>
          </a:xfrm>
          <a:prstGeom prst="diamond">
            <a:avLst/>
          </a:prstGeom>
          <a:noFill/>
          <a:ln>
            <a:noFill/>
          </a:ln>
        </p:spPr>
      </p:sp>
      <p:sp>
        <p:nvSpPr>
          <p:cNvPr id="235" name="Google Shape;235;p25"/>
          <p:cNvSpPr/>
          <p:nvPr/>
        </p:nvSpPr>
        <p:spPr>
          <a:xfrm>
            <a:off x="7410324" y="1162449"/>
            <a:ext cx="2827800" cy="28278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AED2E0F-2698-15E7-1A48-9BD78A98709A}"/>
              </a:ext>
            </a:extLst>
          </p:cNvPr>
          <p:cNvSpPr>
            <a:spLocks noGrp="1"/>
          </p:cNvSpPr>
          <p:nvPr>
            <p:ph type="pic" sz="quarter" idx="10"/>
          </p:nvPr>
        </p:nvSpPr>
        <p:spPr>
          <a:xfrm>
            <a:off x="1101329" y="-336947"/>
            <a:ext cx="8260556" cy="5954316"/>
          </a:xfrm>
          <a:custGeom>
            <a:avLst/>
            <a:gdLst>
              <a:gd name="connsiteX0" fmla="*/ 339086 w 11014075"/>
              <a:gd name="connsiteY0" fmla="*/ 0 h 7939088"/>
              <a:gd name="connsiteX1" fmla="*/ 6706514 w 11014075"/>
              <a:gd name="connsiteY1" fmla="*/ 0 h 7939088"/>
              <a:gd name="connsiteX2" fmla="*/ 11014075 w 11014075"/>
              <a:gd name="connsiteY2" fmla="*/ 4146963 h 7939088"/>
              <a:gd name="connsiteX3" fmla="*/ 11014075 w 11014075"/>
              <a:gd name="connsiteY3" fmla="*/ 6984290 h 7939088"/>
              <a:gd name="connsiteX4" fmla="*/ 10094874 w 11014075"/>
              <a:gd name="connsiteY4" fmla="*/ 7939088 h 7939088"/>
              <a:gd name="connsiteX5" fmla="*/ 7879670 w 11014075"/>
              <a:gd name="connsiteY5" fmla="*/ 7939088 h 7939088"/>
              <a:gd name="connsiteX6" fmla="*/ 0 w 11014075"/>
              <a:gd name="connsiteY6" fmla="*/ 353195 h 7939088"/>
              <a:gd name="connsiteX7" fmla="*/ 0 w 11014075"/>
              <a:gd name="connsiteY7" fmla="*/ 352217 h 793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4075" h="7939088">
                <a:moveTo>
                  <a:pt x="339086" y="0"/>
                </a:moveTo>
                <a:lnTo>
                  <a:pt x="6706514" y="0"/>
                </a:lnTo>
                <a:lnTo>
                  <a:pt x="11014075" y="4146963"/>
                </a:lnTo>
                <a:lnTo>
                  <a:pt x="11014075" y="6984290"/>
                </a:lnTo>
                <a:lnTo>
                  <a:pt x="10094874" y="7939088"/>
                </a:lnTo>
                <a:lnTo>
                  <a:pt x="7879670" y="7939088"/>
                </a:lnTo>
                <a:lnTo>
                  <a:pt x="0" y="353195"/>
                </a:lnTo>
                <a:lnTo>
                  <a:pt x="0" y="352217"/>
                </a:lnTo>
                <a:close/>
              </a:path>
            </a:pathLst>
          </a:custGeom>
        </p:spPr>
        <p:txBody>
          <a:bodyPr wrap="square">
            <a:noAutofit/>
          </a:bodyPr>
          <a:lstStyle/>
          <a:p>
            <a:endParaRPr lang="en-IN"/>
          </a:p>
        </p:txBody>
      </p:sp>
    </p:spTree>
    <p:extLst>
      <p:ext uri="{BB962C8B-B14F-4D97-AF65-F5344CB8AC3E}">
        <p14:creationId xmlns:p14="http://schemas.microsoft.com/office/powerpoint/2010/main" val="24764362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tx1">
            <a:alpha val="4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2400"/>
              <a:buFont typeface="Red Hat Display"/>
              <a:buNone/>
              <a:defRPr sz="2400" b="1">
                <a:solidFill>
                  <a:schemeClr val="dk2"/>
                </a:solidFill>
                <a:latin typeface="Red Hat Display"/>
                <a:ea typeface="Red Hat Display"/>
                <a:cs typeface="Red Hat Display"/>
                <a:sym typeface="Red Hat Display"/>
              </a:defRPr>
            </a:lvl1pPr>
            <a:lvl2pPr lvl="1" rtl="0">
              <a:spcBef>
                <a:spcPts val="0"/>
              </a:spcBef>
              <a:spcAft>
                <a:spcPts val="0"/>
              </a:spcAft>
              <a:buClr>
                <a:schemeClr val="dk1"/>
              </a:buClr>
              <a:buSzPts val="2400"/>
              <a:buFont typeface="Red Hat Display"/>
              <a:buNone/>
              <a:defRPr sz="2400" b="1">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2400"/>
              <a:buFont typeface="Red Hat Display"/>
              <a:buNone/>
              <a:defRPr sz="2400" b="1">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2400"/>
              <a:buFont typeface="Red Hat Display"/>
              <a:buNone/>
              <a:defRPr sz="2400" b="1">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2400"/>
              <a:buFont typeface="Red Hat Display"/>
              <a:buNone/>
              <a:defRPr sz="2400" b="1">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2400"/>
              <a:buFont typeface="Red Hat Display"/>
              <a:buNone/>
              <a:defRPr sz="2400" b="1">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2400"/>
              <a:buFont typeface="Red Hat Display"/>
              <a:buNone/>
              <a:defRPr sz="2400" b="1">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2400"/>
              <a:buFont typeface="Red Hat Display"/>
              <a:buNone/>
              <a:defRPr sz="2400" b="1">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2400"/>
              <a:buFont typeface="Red Hat Display"/>
              <a:buNone/>
              <a:defRPr sz="2400" b="1">
                <a:solidFill>
                  <a:schemeClr val="dk1"/>
                </a:solidFill>
                <a:latin typeface="Red Hat Display"/>
                <a:ea typeface="Red Hat Display"/>
                <a:cs typeface="Red Hat Display"/>
                <a:sym typeface="Red Hat Display"/>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54" r:id="rId1"/>
    <p:sldLayoutId id="2147483658" r:id="rId2"/>
    <p:sldLayoutId id="2147483671" r:id="rId3"/>
    <p:sldLayoutId id="2147483680"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40.png"/><Relationship Id="rId18" Type="http://schemas.openxmlformats.org/officeDocument/2006/relationships/image" Target="../media/image7.svg"/><Relationship Id="rId3" Type="http://schemas.openxmlformats.org/officeDocument/2006/relationships/slide" Target="slide9.xml"/><Relationship Id="rId21" Type="http://schemas.openxmlformats.org/officeDocument/2006/relationships/image" Target="../media/image10.png"/><Relationship Id="rId7" Type="http://schemas.openxmlformats.org/officeDocument/2006/relationships/image" Target="../media/image20.png"/><Relationship Id="rId12" Type="http://schemas.openxmlformats.org/officeDocument/2006/relationships/slide" Target="slide22.xml"/><Relationship Id="rId1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50.png"/><Relationship Id="rId20" Type="http://schemas.openxmlformats.org/officeDocument/2006/relationships/image" Target="../media/image9.svg"/><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image" Target="../media/image4.png"/><Relationship Id="rId5" Type="http://schemas.openxmlformats.org/officeDocument/2006/relationships/image" Target="../media/image2.png"/><Relationship Id="rId15" Type="http://schemas.openxmlformats.org/officeDocument/2006/relationships/slide" Target="slide2.xml"/><Relationship Id="rId23" Type="http://schemas.openxmlformats.org/officeDocument/2006/relationships/image" Target="../media/image100.png"/><Relationship Id="rId10" Type="http://schemas.openxmlformats.org/officeDocument/2006/relationships/image" Target="../media/image33.png"/><Relationship Id="rId19" Type="http://schemas.openxmlformats.org/officeDocument/2006/relationships/image" Target="../media/image8.png"/><Relationship Id="rId4" Type="http://schemas.openxmlformats.org/officeDocument/2006/relationships/image" Target="../media/image12.png"/><Relationship Id="rId9" Type="http://schemas.openxmlformats.org/officeDocument/2006/relationships/slide" Target="slide27.xml"/><Relationship Id="rId14" Type="http://schemas.openxmlformats.org/officeDocument/2006/relationships/image" Target="../media/image5.png"/><Relationship Id="rId22" Type="http://schemas.openxmlformats.org/officeDocument/2006/relationships/slide" Target="slide30.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0.jpg"/><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0.jp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1.jpg"/><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2.sv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2.sv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2.sv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4.png"/><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2.sv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6.png"/><Relationship Id="rId4" Type="http://schemas.openxmlformats.org/officeDocument/2006/relationships/image" Target="../media/image12.sv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12.svg"/></Relationships>
</file>

<file path=ppt/slides/_rels/slide2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11.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12.svg"/></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png"/><Relationship Id="rId4" Type="http://schemas.openxmlformats.org/officeDocument/2006/relationships/image" Target="../media/image12.sv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12.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2.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7" Type="http://schemas.microsoft.com/office/2007/relationships/hdphoto" Target="../media/hdphoto2.wdp"/><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12.svg"/></Relationships>
</file>

<file path=ppt/slides/_rels/slide33.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11.png"/><Relationship Id="rId7"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4.png"/><Relationship Id="rId4" Type="http://schemas.openxmlformats.org/officeDocument/2006/relationships/image" Target="../media/image12.svg"/></Relationships>
</file>

<file path=ppt/slides/_rels/slide34.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11.png"/><Relationship Id="rId7" Type="http://schemas.microsoft.com/office/2007/relationships/hdphoto" Target="../media/hdphoto2.wdp"/><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5.png"/><Relationship Id="rId4" Type="http://schemas.openxmlformats.org/officeDocument/2006/relationships/image" Target="../media/image12.sv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6.jpeg"/><Relationship Id="rId4" Type="http://schemas.openxmlformats.org/officeDocument/2006/relationships/image" Target="../media/image12.sv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6.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2.svg"/><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2.sv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E1EC13C2-2343-47AA-9BB3-44640FF204DA}"/>
                  </a:ext>
                </a:extLst>
              </p:cNvPr>
              <p:cNvGraphicFramePr>
                <a:graphicFrameLocks noChangeAspect="1"/>
              </p:cNvGraphicFramePr>
              <p:nvPr>
                <p:extLst>
                  <p:ext uri="{D42A27DB-BD31-4B8C-83A1-F6EECF244321}">
                    <p14:modId xmlns:p14="http://schemas.microsoft.com/office/powerpoint/2010/main" val="1739207766"/>
                  </p:ext>
                </p:extLst>
              </p:nvPr>
            </p:nvGraphicFramePr>
            <p:xfrm>
              <a:off x="3970054" y="1165938"/>
              <a:ext cx="1526620" cy="858724"/>
            </p:xfrm>
            <a:graphic>
              <a:graphicData uri="http://schemas.microsoft.com/office/powerpoint/2016/sectionzoom">
                <psez:sectionZm>
                  <psez:sectionZmObj sectionId="{CFD9AEE7-9954-448D-B66F-8BFC8437CFA5}">
                    <psez:zmPr id="{8A772DF8-02B7-45AF-80E1-267D275C12DB}" transitionDur="750">
                      <p166:blipFill xmlns:p166="http://schemas.microsoft.com/office/powerpoint/2016/6/main">
                        <a:blip r:embed="rId2"/>
                        <a:stretch>
                          <a:fillRect/>
                        </a:stretch>
                      </p166:blipFill>
                      <p166:spPr xmlns:p166="http://schemas.microsoft.com/office/powerpoint/2016/6/main">
                        <a:xfrm>
                          <a:off x="0" y="0"/>
                          <a:ext cx="1526620" cy="858724"/>
                        </a:xfrm>
                        <a:prstGeom prst="rect">
                          <a:avLst/>
                        </a:prstGeom>
                        <a:effectLst>
                          <a:innerShdw blurRad="63500" dist="50800" dir="10800000">
                            <a:prstClr val="black">
                              <a:alpha val="50000"/>
                            </a:prstClr>
                          </a:innerShdw>
                        </a:effectLst>
                      </p166:spPr>
                    </psez:zmPr>
                  </psez:sectionZmObj>
                </psez:sectionZm>
              </a:graphicData>
            </a:graphic>
          </p:graphicFrame>
        </mc:Choice>
        <mc:Fallback xmlns="">
          <p:pic>
            <p:nvPicPr>
              <p:cNvPr id="7" name="Section Zoom 6">
                <a:hlinkClick r:id="rId3" action="ppaction://hlinksldjump"/>
                <a:extLst>
                  <a:ext uri="{FF2B5EF4-FFF2-40B4-BE49-F238E27FC236}">
                    <a16:creationId xmlns:a16="http://schemas.microsoft.com/office/drawing/2014/main" id="{E1EC13C2-2343-47AA-9BB3-44640FF204DA}"/>
                  </a:ext>
                </a:extLst>
              </p:cNvPr>
              <p:cNvPicPr>
                <a:picLocks noGrp="1" noRot="1" noChangeAspect="1" noMove="1" noResize="1" noEditPoints="1" noAdjustHandles="1" noChangeArrowheads="1" noChangeShapeType="1"/>
              </p:cNvPicPr>
              <p:nvPr/>
            </p:nvPicPr>
            <p:blipFill>
              <a:blip r:embed="rId4"/>
              <a:stretch>
                <a:fillRect/>
              </a:stretch>
            </p:blipFill>
            <p:spPr>
              <a:xfrm>
                <a:off x="3970054" y="1165938"/>
                <a:ext cx="1526620" cy="858724"/>
              </a:xfrm>
              <a:prstGeom prst="rect">
                <a:avLst/>
              </a:prstGeom>
              <a:effectLst>
                <a:innerShdw blurRad="63500" dist="50800" dir="10800000">
                  <a:prstClr val="black">
                    <a:alpha val="50000"/>
                  </a:prstClr>
                </a:innerShdw>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D6E8B7E7-7571-4EB3-A87E-B64BD848C02E}"/>
                  </a:ext>
                </a:extLst>
              </p:cNvPr>
              <p:cNvGraphicFramePr>
                <a:graphicFrameLocks noChangeAspect="1"/>
              </p:cNvGraphicFramePr>
              <p:nvPr>
                <p:extLst>
                  <p:ext uri="{D42A27DB-BD31-4B8C-83A1-F6EECF244321}">
                    <p14:modId xmlns:p14="http://schemas.microsoft.com/office/powerpoint/2010/main" val="976310160"/>
                  </p:ext>
                </p:extLst>
              </p:nvPr>
            </p:nvGraphicFramePr>
            <p:xfrm>
              <a:off x="7056843" y="1201275"/>
              <a:ext cx="1407669" cy="791815"/>
            </p:xfrm>
            <a:graphic>
              <a:graphicData uri="http://schemas.microsoft.com/office/powerpoint/2016/sectionzoom">
                <psez:sectionZm>
                  <psez:sectionZmObj sectionId="{9446B04A-3314-4087-95C0-CB69B431A58F}">
                    <psez:zmPr id="{411CF541-FB10-40E0-97E5-54712B36938C}" transitionDur="1000">
                      <p166:blipFill xmlns:p166="http://schemas.microsoft.com/office/powerpoint/2016/6/main">
                        <a:blip r:embed="rId5"/>
                        <a:stretch>
                          <a:fillRect/>
                        </a:stretch>
                      </p166:blipFill>
                      <p166:spPr xmlns:p166="http://schemas.microsoft.com/office/powerpoint/2016/6/main">
                        <a:xfrm>
                          <a:off x="0" y="0"/>
                          <a:ext cx="1407669" cy="791815"/>
                        </a:xfrm>
                        <a:prstGeom prst="rect">
                          <a:avLst/>
                        </a:prstGeom>
                        <a:ln>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effectLst>
                          <a:outerShdw blurRad="50800" dist="50800" dir="5400000" algn="ctr" rotWithShape="0">
                            <a:srgbClr val="000000">
                              <a:alpha val="0"/>
                            </a:srgbClr>
                          </a:outerShdw>
                        </a:effectLst>
                      </p166:spPr>
                    </psez:zmPr>
                  </psez:sectionZmObj>
                </psez:sectionZm>
              </a:graphicData>
            </a:graphic>
          </p:graphicFrame>
        </mc:Choice>
        <mc:Fallback xmlns="">
          <p:pic>
            <p:nvPicPr>
              <p:cNvPr id="9" name="Section Zoom 8">
                <a:hlinkClick r:id="rId6" action="ppaction://hlinksldjump"/>
                <a:extLst>
                  <a:ext uri="{FF2B5EF4-FFF2-40B4-BE49-F238E27FC236}">
                    <a16:creationId xmlns:a16="http://schemas.microsoft.com/office/drawing/2014/main" id="{D6E8B7E7-7571-4EB3-A87E-B64BD848C02E}"/>
                  </a:ext>
                </a:extLst>
              </p:cNvPr>
              <p:cNvPicPr>
                <a:picLocks noGrp="1" noRot="1" noChangeAspect="1" noMove="1" noResize="1" noEditPoints="1" noAdjustHandles="1" noChangeArrowheads="1" noChangeShapeType="1"/>
              </p:cNvPicPr>
              <p:nvPr/>
            </p:nvPicPr>
            <p:blipFill>
              <a:blip r:embed="rId7"/>
              <a:stretch>
                <a:fillRect/>
              </a:stretch>
            </p:blipFill>
            <p:spPr>
              <a:xfrm>
                <a:off x="7056843" y="1201275"/>
                <a:ext cx="1407669" cy="791815"/>
              </a:xfrm>
              <a:prstGeom prst="rect">
                <a:avLst/>
              </a:prstGeom>
              <a:ln>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effectLst>
                <a:outerShdw blurRad="50800" dist="50800" dir="5400000" algn="ctr" rotWithShape="0">
                  <a:srgbClr val="000000">
                    <a:alpha val="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1CCE1863-797C-41EA-AA8D-C4A442A9B7A7}"/>
                  </a:ext>
                </a:extLst>
              </p:cNvPr>
              <p:cNvGraphicFramePr>
                <a:graphicFrameLocks noChangeAspect="1"/>
              </p:cNvGraphicFramePr>
              <p:nvPr>
                <p:extLst>
                  <p:ext uri="{D42A27DB-BD31-4B8C-83A1-F6EECF244321}">
                    <p14:modId xmlns:p14="http://schemas.microsoft.com/office/powerpoint/2010/main" val="956483793"/>
                  </p:ext>
                </p:extLst>
              </p:nvPr>
            </p:nvGraphicFramePr>
            <p:xfrm>
              <a:off x="7018226" y="3263126"/>
              <a:ext cx="1526620" cy="858724"/>
            </p:xfrm>
            <a:graphic>
              <a:graphicData uri="http://schemas.microsoft.com/office/powerpoint/2016/sectionzoom">
                <psez:sectionZm>
                  <psez:sectionZmObj sectionId="{03DC13DE-CC19-4478-8D11-656FA6F369CF}">
                    <psez:zmPr id="{500C37CA-ACFB-4481-9049-4262810F977C}" transitionDur="1000">
                      <p166:blipFill xmlns:p166="http://schemas.microsoft.com/office/powerpoint/2016/6/main">
                        <a:blip r:embed="rId8"/>
                        <a:stretch>
                          <a:fillRect/>
                        </a:stretch>
                      </p166:blipFill>
                      <p166:spPr xmlns:p166="http://schemas.microsoft.com/office/powerpoint/2016/6/main">
                        <a:xfrm>
                          <a:off x="0" y="0"/>
                          <a:ext cx="1526620" cy="858724"/>
                        </a:xfrm>
                        <a:prstGeom prst="rect">
                          <a:avLst/>
                        </a:prstGeom>
                      </p166:spPr>
                    </psez:zmPr>
                  </psez:sectionZmObj>
                </psez:sectionZm>
              </a:graphicData>
            </a:graphic>
          </p:graphicFrame>
        </mc:Choice>
        <mc:Fallback xmlns="">
          <p:pic>
            <p:nvPicPr>
              <p:cNvPr id="11" name="Section Zoom 10">
                <a:hlinkClick r:id="rId9" action="ppaction://hlinksldjump"/>
                <a:extLst>
                  <a:ext uri="{FF2B5EF4-FFF2-40B4-BE49-F238E27FC236}">
                    <a16:creationId xmlns:a16="http://schemas.microsoft.com/office/drawing/2014/main" id="{1CCE1863-797C-41EA-AA8D-C4A442A9B7A7}"/>
                  </a:ext>
                </a:extLst>
              </p:cNvPr>
              <p:cNvPicPr>
                <a:picLocks noGrp="1" noRot="1" noChangeAspect="1" noMove="1" noResize="1" noEditPoints="1" noAdjustHandles="1" noChangeArrowheads="1" noChangeShapeType="1"/>
              </p:cNvPicPr>
              <p:nvPr/>
            </p:nvPicPr>
            <p:blipFill>
              <a:blip r:embed="rId10"/>
              <a:stretch>
                <a:fillRect/>
              </a:stretch>
            </p:blipFill>
            <p:spPr>
              <a:xfrm>
                <a:off x="7018226" y="3263126"/>
                <a:ext cx="1526620" cy="858724"/>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DD05632D-494F-4963-B1DE-913D0D12D85F}"/>
                  </a:ext>
                </a:extLst>
              </p:cNvPr>
              <p:cNvGraphicFramePr>
                <a:graphicFrameLocks noChangeAspect="1"/>
              </p:cNvGraphicFramePr>
              <p:nvPr>
                <p:extLst>
                  <p:ext uri="{D42A27DB-BD31-4B8C-83A1-F6EECF244321}">
                    <p14:modId xmlns:p14="http://schemas.microsoft.com/office/powerpoint/2010/main" val="1775183973"/>
                  </p:ext>
                </p:extLst>
              </p:nvPr>
            </p:nvGraphicFramePr>
            <p:xfrm>
              <a:off x="704977" y="3315015"/>
              <a:ext cx="1518483" cy="854147"/>
            </p:xfrm>
            <a:graphic>
              <a:graphicData uri="http://schemas.microsoft.com/office/powerpoint/2016/sectionzoom">
                <psez:sectionZm>
                  <psez:sectionZmObj sectionId="{D3B66732-77F8-4D04-BB78-CF26296DC5B5}">
                    <psez:zmPr id="{C5A9E3E6-C95B-458A-A696-4AD58E8DC1B2}" transitionDur="1000">
                      <p166:blipFill xmlns:p166="http://schemas.microsoft.com/office/powerpoint/2016/6/main">
                        <a:blip r:embed="rId11"/>
                        <a:stretch>
                          <a:fillRect/>
                        </a:stretch>
                      </p166:blipFill>
                      <p166:spPr xmlns:p166="http://schemas.microsoft.com/office/powerpoint/2016/6/main">
                        <a:xfrm>
                          <a:off x="0" y="0"/>
                          <a:ext cx="1518483" cy="854147"/>
                        </a:xfrm>
                        <a:prstGeom prst="rect">
                          <a:avLst/>
                        </a:prstGeom>
                      </p166:spPr>
                    </psez:zmPr>
                  </psez:sectionZmObj>
                </psez:sectionZm>
              </a:graphicData>
            </a:graphic>
          </p:graphicFrame>
        </mc:Choice>
        <mc:Fallback xmlns="">
          <p:pic>
            <p:nvPicPr>
              <p:cNvPr id="13" name="Section Zoom 12">
                <a:hlinkClick r:id="rId12" action="ppaction://hlinksldjump"/>
                <a:extLst>
                  <a:ext uri="{FF2B5EF4-FFF2-40B4-BE49-F238E27FC236}">
                    <a16:creationId xmlns:a16="http://schemas.microsoft.com/office/drawing/2014/main" id="{DD05632D-494F-4963-B1DE-913D0D12D85F}"/>
                  </a:ext>
                </a:extLst>
              </p:cNvPr>
              <p:cNvPicPr>
                <a:picLocks noGrp="1" noRot="1" noChangeAspect="1" noMove="1" noResize="1" noEditPoints="1" noAdjustHandles="1" noChangeArrowheads="1" noChangeShapeType="1"/>
              </p:cNvPicPr>
              <p:nvPr/>
            </p:nvPicPr>
            <p:blipFill>
              <a:blip r:embed="rId13"/>
              <a:stretch>
                <a:fillRect/>
              </a:stretch>
            </p:blipFill>
            <p:spPr>
              <a:xfrm>
                <a:off x="704977" y="3315015"/>
                <a:ext cx="1518483" cy="854147"/>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7" name="Section Zoom 16">
                <a:extLst>
                  <a:ext uri="{FF2B5EF4-FFF2-40B4-BE49-F238E27FC236}">
                    <a16:creationId xmlns:a16="http://schemas.microsoft.com/office/drawing/2014/main" id="{F8922FDE-6E6E-4C17-B7E0-941562349755}"/>
                  </a:ext>
                </a:extLst>
              </p:cNvPr>
              <p:cNvGraphicFramePr>
                <a:graphicFrameLocks noChangeAspect="1"/>
              </p:cNvGraphicFramePr>
              <p:nvPr>
                <p:extLst>
                  <p:ext uri="{D42A27DB-BD31-4B8C-83A1-F6EECF244321}">
                    <p14:modId xmlns:p14="http://schemas.microsoft.com/office/powerpoint/2010/main" val="886529456"/>
                  </p:ext>
                </p:extLst>
              </p:nvPr>
            </p:nvGraphicFramePr>
            <p:xfrm>
              <a:off x="743573" y="1165937"/>
              <a:ext cx="1407669" cy="738303"/>
            </p:xfrm>
            <a:graphic>
              <a:graphicData uri="http://schemas.microsoft.com/office/powerpoint/2016/sectionzoom">
                <psez:sectionZm>
                  <psez:sectionZmObj sectionId="{865F9100-793D-4CC2-BCA3-7DA995A0D6D9}">
                    <psez:zmPr id="{B106A2AC-E19D-4577-8260-79A0806D08A5}" transitionDur="1000">
                      <p166:blipFill xmlns:p166="http://schemas.microsoft.com/office/powerpoint/2016/6/main">
                        <a:blip r:embed="rId14"/>
                        <a:stretch>
                          <a:fillRect/>
                        </a:stretch>
                      </p166:blipFill>
                      <p166:spPr xmlns:p166="http://schemas.microsoft.com/office/powerpoint/2016/6/main">
                        <a:xfrm>
                          <a:off x="0" y="0"/>
                          <a:ext cx="1407669" cy="738303"/>
                        </a:xfrm>
                        <a:prstGeom prst="rect">
                          <a:avLst/>
                        </a:prstGeom>
                        <a:effectLst>
                          <a:outerShdw blurRad="50800" dist="38100" dir="8100000" algn="tr" rotWithShape="0">
                            <a:prstClr val="black">
                              <a:alpha val="40000"/>
                            </a:prstClr>
                          </a:outerShdw>
                        </a:effectLst>
                      </p166:spPr>
                    </psez:zmPr>
                  </psez:sectionZmObj>
                </psez:sectionZm>
              </a:graphicData>
            </a:graphic>
          </p:graphicFrame>
        </mc:Choice>
        <mc:Fallback xmlns="">
          <p:pic>
            <p:nvPicPr>
              <p:cNvPr id="17" name="Section Zoom 16">
                <a:hlinkClick r:id="rId15" action="ppaction://hlinksldjump"/>
                <a:extLst>
                  <a:ext uri="{FF2B5EF4-FFF2-40B4-BE49-F238E27FC236}">
                    <a16:creationId xmlns:a16="http://schemas.microsoft.com/office/drawing/2014/main" id="{F8922FDE-6E6E-4C17-B7E0-941562349755}"/>
                  </a:ext>
                </a:extLst>
              </p:cNvPr>
              <p:cNvPicPr>
                <a:picLocks noGrp="1" noRot="1" noChangeAspect="1" noMove="1" noResize="1" noEditPoints="1" noAdjustHandles="1" noChangeArrowheads="1" noChangeShapeType="1"/>
              </p:cNvPicPr>
              <p:nvPr/>
            </p:nvPicPr>
            <p:blipFill>
              <a:blip r:embed="rId16"/>
              <a:stretch>
                <a:fillRect/>
              </a:stretch>
            </p:blipFill>
            <p:spPr>
              <a:xfrm>
                <a:off x="743573" y="1165937"/>
                <a:ext cx="1407669" cy="738303"/>
              </a:xfrm>
              <a:prstGeom prst="rect">
                <a:avLst/>
              </a:prstGeom>
              <a:effectLst>
                <a:outerShdw blurRad="50800" dist="38100" dir="8100000" algn="tr" rotWithShape="0">
                  <a:prstClr val="black">
                    <a:alpha val="40000"/>
                  </a:prstClr>
                </a:outerShdw>
              </a:effectLst>
            </p:spPr>
          </p:pic>
        </mc:Fallback>
      </mc:AlternateContent>
      <p:sp>
        <p:nvSpPr>
          <p:cNvPr id="2" name="TextBox 1">
            <a:extLst>
              <a:ext uri="{FF2B5EF4-FFF2-40B4-BE49-F238E27FC236}">
                <a16:creationId xmlns:a16="http://schemas.microsoft.com/office/drawing/2014/main" id="{D4C4EF7C-D32C-49F6-BC36-33B1C83E8C6D}"/>
              </a:ext>
            </a:extLst>
          </p:cNvPr>
          <p:cNvSpPr txBox="1"/>
          <p:nvPr/>
        </p:nvSpPr>
        <p:spPr>
          <a:xfrm>
            <a:off x="743573" y="1988407"/>
            <a:ext cx="1407669" cy="338554"/>
          </a:xfrm>
          <a:prstGeom prst="rect">
            <a:avLst/>
          </a:prstGeom>
          <a:noFill/>
        </p:spPr>
        <p:txBody>
          <a:bodyPr wrap="square" rtlCol="0">
            <a:spAutoFit/>
          </a:bodyPr>
          <a:lstStyle/>
          <a:p>
            <a:r>
              <a:rPr lang="en-US" sz="1600" dirty="0">
                <a:latin typeface="Arial Rounded MT Bold" panose="020F0704030504030204" pitchFamily="34" charset="0"/>
              </a:rPr>
              <a:t>Introduction</a:t>
            </a:r>
          </a:p>
        </p:txBody>
      </p:sp>
      <p:sp>
        <p:nvSpPr>
          <p:cNvPr id="8" name="TextBox 7">
            <a:extLst>
              <a:ext uri="{FF2B5EF4-FFF2-40B4-BE49-F238E27FC236}">
                <a16:creationId xmlns:a16="http://schemas.microsoft.com/office/drawing/2014/main" id="{4D07BD74-DED0-4804-96E1-2EE38A6AF4BB}"/>
              </a:ext>
            </a:extLst>
          </p:cNvPr>
          <p:cNvSpPr txBox="1"/>
          <p:nvPr/>
        </p:nvSpPr>
        <p:spPr>
          <a:xfrm>
            <a:off x="7137177" y="1988407"/>
            <a:ext cx="1407669" cy="338554"/>
          </a:xfrm>
          <a:prstGeom prst="rect">
            <a:avLst/>
          </a:prstGeom>
          <a:noFill/>
        </p:spPr>
        <p:txBody>
          <a:bodyPr wrap="square" rtlCol="0">
            <a:spAutoFit/>
          </a:bodyPr>
          <a:lstStyle/>
          <a:p>
            <a:r>
              <a:rPr lang="en-US" sz="1600" dirty="0">
                <a:latin typeface="Arial Rounded MT Bold" panose="020F0704030504030204" pitchFamily="34" charset="0"/>
              </a:rPr>
              <a:t>Characters</a:t>
            </a:r>
          </a:p>
        </p:txBody>
      </p:sp>
      <p:sp>
        <p:nvSpPr>
          <p:cNvPr id="10" name="TextBox 9">
            <a:extLst>
              <a:ext uri="{FF2B5EF4-FFF2-40B4-BE49-F238E27FC236}">
                <a16:creationId xmlns:a16="http://schemas.microsoft.com/office/drawing/2014/main" id="{F7B73008-5C1D-462E-A26D-1D15D8812BA5}"/>
              </a:ext>
            </a:extLst>
          </p:cNvPr>
          <p:cNvSpPr txBox="1"/>
          <p:nvPr/>
        </p:nvSpPr>
        <p:spPr>
          <a:xfrm>
            <a:off x="4302141" y="1975233"/>
            <a:ext cx="1407669" cy="338554"/>
          </a:xfrm>
          <a:prstGeom prst="rect">
            <a:avLst/>
          </a:prstGeom>
          <a:noFill/>
        </p:spPr>
        <p:txBody>
          <a:bodyPr wrap="square" rtlCol="0">
            <a:spAutoFit/>
          </a:bodyPr>
          <a:lstStyle/>
          <a:p>
            <a:r>
              <a:rPr lang="en-US" sz="1600" dirty="0">
                <a:latin typeface="Arial Rounded MT Bold" panose="020F0704030504030204" pitchFamily="34" charset="0"/>
              </a:rPr>
              <a:t>Author</a:t>
            </a:r>
          </a:p>
        </p:txBody>
      </p:sp>
      <p:sp>
        <p:nvSpPr>
          <p:cNvPr id="12" name="TextBox 11">
            <a:extLst>
              <a:ext uri="{FF2B5EF4-FFF2-40B4-BE49-F238E27FC236}">
                <a16:creationId xmlns:a16="http://schemas.microsoft.com/office/drawing/2014/main" id="{E2C42A68-536F-4037-84D7-45B70DF1AD3C}"/>
              </a:ext>
            </a:extLst>
          </p:cNvPr>
          <p:cNvSpPr txBox="1"/>
          <p:nvPr/>
        </p:nvSpPr>
        <p:spPr>
          <a:xfrm>
            <a:off x="7259021" y="4203306"/>
            <a:ext cx="1551872" cy="338554"/>
          </a:xfrm>
          <a:prstGeom prst="rect">
            <a:avLst/>
          </a:prstGeom>
          <a:noFill/>
        </p:spPr>
        <p:txBody>
          <a:bodyPr wrap="square" rtlCol="0">
            <a:spAutoFit/>
          </a:bodyPr>
          <a:lstStyle/>
          <a:p>
            <a:r>
              <a:rPr lang="en-US" sz="1600" dirty="0">
                <a:latin typeface="Arial Rounded MT Bold" panose="020F0704030504030204" pitchFamily="34" charset="0"/>
              </a:rPr>
              <a:t>Themes</a:t>
            </a:r>
          </a:p>
        </p:txBody>
      </p:sp>
      <p:sp>
        <p:nvSpPr>
          <p:cNvPr id="14" name="TextBox 13">
            <a:extLst>
              <a:ext uri="{FF2B5EF4-FFF2-40B4-BE49-F238E27FC236}">
                <a16:creationId xmlns:a16="http://schemas.microsoft.com/office/drawing/2014/main" id="{09FA58AE-FBA1-42E8-9B6E-9DBC7860CBAC}"/>
              </a:ext>
            </a:extLst>
          </p:cNvPr>
          <p:cNvSpPr txBox="1"/>
          <p:nvPr/>
        </p:nvSpPr>
        <p:spPr>
          <a:xfrm>
            <a:off x="779564" y="4173319"/>
            <a:ext cx="1551872" cy="338554"/>
          </a:xfrm>
          <a:prstGeom prst="rect">
            <a:avLst/>
          </a:prstGeom>
          <a:noFill/>
        </p:spPr>
        <p:txBody>
          <a:bodyPr wrap="square" rtlCol="0">
            <a:spAutoFit/>
          </a:bodyPr>
          <a:lstStyle/>
          <a:p>
            <a:r>
              <a:rPr lang="en-US" sz="1600" dirty="0">
                <a:latin typeface="Arial Rounded MT Bold" panose="020F0704030504030204" pitchFamily="34" charset="0"/>
              </a:rPr>
              <a:t>Summary</a:t>
            </a:r>
          </a:p>
        </p:txBody>
      </p:sp>
      <p:pic>
        <p:nvPicPr>
          <p:cNvPr id="4" name="Graphic 3" descr="A flower arrangement as ornament">
            <a:extLst>
              <a:ext uri="{FF2B5EF4-FFF2-40B4-BE49-F238E27FC236}">
                <a16:creationId xmlns:a16="http://schemas.microsoft.com/office/drawing/2014/main" id="{7C21CE57-F611-4200-AAB1-31CD1AB2B40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498275" y="1603199"/>
            <a:ext cx="2280314" cy="2280314"/>
          </a:xfrm>
          <a:prstGeom prst="rect">
            <a:avLst/>
          </a:prstGeom>
        </p:spPr>
      </p:pic>
      <p:pic>
        <p:nvPicPr>
          <p:cNvPr id="5" name="Graphic 4" descr="A scattering of small circles">
            <a:extLst>
              <a:ext uri="{FF2B5EF4-FFF2-40B4-BE49-F238E27FC236}">
                <a16:creationId xmlns:a16="http://schemas.microsoft.com/office/drawing/2014/main" id="{8FE057AA-B6F0-4A59-BB79-3C14B88F3DB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906624" y="4610687"/>
            <a:ext cx="4572000" cy="4572000"/>
          </a:xfrm>
          <a:prstGeom prst="rect">
            <a:avLst/>
          </a:prstGeom>
        </p:spPr>
      </p:pic>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FC7C29DD-C1E7-4879-ABA9-9E33F05918CD}"/>
                  </a:ext>
                </a:extLst>
              </p:cNvPr>
              <p:cNvGraphicFramePr>
                <a:graphicFrameLocks noChangeAspect="1"/>
              </p:cNvGraphicFramePr>
              <p:nvPr>
                <p:extLst>
                  <p:ext uri="{D42A27DB-BD31-4B8C-83A1-F6EECF244321}">
                    <p14:modId xmlns:p14="http://schemas.microsoft.com/office/powerpoint/2010/main" val="3216641198"/>
                  </p:ext>
                </p:extLst>
              </p:nvPr>
            </p:nvGraphicFramePr>
            <p:xfrm>
              <a:off x="3983100" y="3380646"/>
              <a:ext cx="1410130" cy="793198"/>
            </p:xfrm>
            <a:graphic>
              <a:graphicData uri="http://schemas.microsoft.com/office/powerpoint/2016/sectionzoom">
                <psez:sectionZm>
                  <psez:sectionZmObj sectionId="{926C211E-7A33-4B08-989E-132CE917123F}">
                    <psez:zmPr id="{CC4B2D02-F83D-47ED-9EFD-45775B9B3F0D}" transitionDur="1000">
                      <p166:blipFill xmlns:p166="http://schemas.microsoft.com/office/powerpoint/2016/6/main">
                        <a:blip r:embed="rId21"/>
                        <a:stretch>
                          <a:fillRect/>
                        </a:stretch>
                      </p166:blipFill>
                      <p166:spPr xmlns:p166="http://schemas.microsoft.com/office/powerpoint/2016/6/main">
                        <a:xfrm>
                          <a:off x="0" y="0"/>
                          <a:ext cx="1410130" cy="793198"/>
                        </a:xfrm>
                        <a:prstGeom prst="rect">
                          <a:avLst/>
                        </a:prstGeom>
                      </p166:spPr>
                    </psez:zmPr>
                  </psez:sectionZmObj>
                </psez:sectionZm>
              </a:graphicData>
            </a:graphic>
          </p:graphicFrame>
        </mc:Choice>
        <mc:Fallback xmlns="">
          <p:pic>
            <p:nvPicPr>
              <p:cNvPr id="6" name="Section Zoom 5">
                <a:hlinkClick r:id="rId22" action="ppaction://hlinksldjump"/>
                <a:extLst>
                  <a:ext uri="{FF2B5EF4-FFF2-40B4-BE49-F238E27FC236}">
                    <a16:creationId xmlns:a16="http://schemas.microsoft.com/office/drawing/2014/main" id="{FC7C29DD-C1E7-4879-ABA9-9E33F05918CD}"/>
                  </a:ext>
                </a:extLst>
              </p:cNvPr>
              <p:cNvPicPr>
                <a:picLocks noGrp="1" noRot="1" noChangeAspect="1" noMove="1" noResize="1" noEditPoints="1" noAdjustHandles="1" noChangeArrowheads="1" noChangeShapeType="1"/>
              </p:cNvPicPr>
              <p:nvPr/>
            </p:nvPicPr>
            <p:blipFill>
              <a:blip r:embed="rId23"/>
              <a:stretch>
                <a:fillRect/>
              </a:stretch>
            </p:blipFill>
            <p:spPr>
              <a:xfrm>
                <a:off x="3983100" y="3380646"/>
                <a:ext cx="1410130" cy="793198"/>
              </a:xfrm>
              <a:prstGeom prst="rect">
                <a:avLst/>
              </a:prstGeom>
            </p:spPr>
          </p:pic>
        </mc:Fallback>
      </mc:AlternateContent>
      <p:sp>
        <p:nvSpPr>
          <p:cNvPr id="16" name="TextBox 15">
            <a:extLst>
              <a:ext uri="{FF2B5EF4-FFF2-40B4-BE49-F238E27FC236}">
                <a16:creationId xmlns:a16="http://schemas.microsoft.com/office/drawing/2014/main" id="{C432DA6B-682C-4AD0-A24F-83CB95F41190}"/>
              </a:ext>
            </a:extLst>
          </p:cNvPr>
          <p:cNvSpPr txBox="1"/>
          <p:nvPr/>
        </p:nvSpPr>
        <p:spPr>
          <a:xfrm>
            <a:off x="4204374" y="4239370"/>
            <a:ext cx="1551872" cy="338554"/>
          </a:xfrm>
          <a:prstGeom prst="rect">
            <a:avLst/>
          </a:prstGeom>
          <a:noFill/>
        </p:spPr>
        <p:txBody>
          <a:bodyPr wrap="square" rtlCol="0">
            <a:spAutoFit/>
          </a:bodyPr>
          <a:lstStyle/>
          <a:p>
            <a:r>
              <a:rPr lang="en-US" sz="1600" dirty="0">
                <a:latin typeface="Arial Rounded MT Bold" panose="020F0704030504030204" pitchFamily="34" charset="0"/>
              </a:rPr>
              <a:t>Elements </a:t>
            </a:r>
          </a:p>
        </p:txBody>
      </p:sp>
    </p:spTree>
    <p:extLst>
      <p:ext uri="{BB962C8B-B14F-4D97-AF65-F5344CB8AC3E}">
        <p14:creationId xmlns:p14="http://schemas.microsoft.com/office/powerpoint/2010/main" val="3616586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93F9D98B-8B40-2B25-D1AA-33CB182E5075}"/>
              </a:ext>
            </a:extLst>
          </p:cNvPr>
          <p:cNvSpPr/>
          <p:nvPr/>
        </p:nvSpPr>
        <p:spPr>
          <a:xfrm>
            <a:off x="8862141" y="4014851"/>
            <a:ext cx="1621972" cy="1621972"/>
          </a:xfrm>
          <a:prstGeom prst="ellipse">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2" name="Oval 11">
            <a:extLst>
              <a:ext uri="{FF2B5EF4-FFF2-40B4-BE49-F238E27FC236}">
                <a16:creationId xmlns:a16="http://schemas.microsoft.com/office/drawing/2014/main" id="{FCB0D47E-1E99-6157-06BE-D9F5C8C657D0}"/>
              </a:ext>
            </a:extLst>
          </p:cNvPr>
          <p:cNvSpPr/>
          <p:nvPr/>
        </p:nvSpPr>
        <p:spPr>
          <a:xfrm>
            <a:off x="8786260" y="4454023"/>
            <a:ext cx="1182802" cy="1182800"/>
          </a:xfrm>
          <a:prstGeom prst="ellipse">
            <a:avLst/>
          </a:prstGeom>
          <a:noFill/>
          <a:ln w="254000">
            <a:solidFill>
              <a:srgbClr val="F4B8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5" name="Oval 14">
            <a:extLst>
              <a:ext uri="{FF2B5EF4-FFF2-40B4-BE49-F238E27FC236}">
                <a16:creationId xmlns:a16="http://schemas.microsoft.com/office/drawing/2014/main" id="{DE698306-D712-EA1E-2644-A726B3115D98}"/>
              </a:ext>
            </a:extLst>
          </p:cNvPr>
          <p:cNvSpPr/>
          <p:nvPr/>
        </p:nvSpPr>
        <p:spPr>
          <a:xfrm>
            <a:off x="8786260" y="-591781"/>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Oval 15">
            <a:extLst>
              <a:ext uri="{FF2B5EF4-FFF2-40B4-BE49-F238E27FC236}">
                <a16:creationId xmlns:a16="http://schemas.microsoft.com/office/drawing/2014/main" id="{2C597E59-1BE9-6D2D-CA86-FCBCBABFD1E9}"/>
              </a:ext>
            </a:extLst>
          </p:cNvPr>
          <p:cNvSpPr/>
          <p:nvPr/>
        </p:nvSpPr>
        <p:spPr>
          <a:xfrm>
            <a:off x="8786260" y="709063"/>
            <a:ext cx="379640" cy="379640"/>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7" name="Oval 16">
            <a:extLst>
              <a:ext uri="{FF2B5EF4-FFF2-40B4-BE49-F238E27FC236}">
                <a16:creationId xmlns:a16="http://schemas.microsoft.com/office/drawing/2014/main" id="{27FEF566-AA3E-DC06-C80C-45C05F34BABB}"/>
              </a:ext>
            </a:extLst>
          </p:cNvPr>
          <p:cNvSpPr/>
          <p:nvPr/>
        </p:nvSpPr>
        <p:spPr>
          <a:xfrm>
            <a:off x="8710378" y="548797"/>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9" name="TextBox 18">
            <a:extLst>
              <a:ext uri="{FF2B5EF4-FFF2-40B4-BE49-F238E27FC236}">
                <a16:creationId xmlns:a16="http://schemas.microsoft.com/office/drawing/2014/main" id="{AFA8E01B-B3F3-271D-4BE2-86F8BFC3E980}"/>
              </a:ext>
            </a:extLst>
          </p:cNvPr>
          <p:cNvSpPr txBox="1"/>
          <p:nvPr/>
        </p:nvSpPr>
        <p:spPr>
          <a:xfrm>
            <a:off x="3873941" y="2322108"/>
            <a:ext cx="184731" cy="646332"/>
          </a:xfrm>
          <a:prstGeom prst="rect">
            <a:avLst/>
          </a:prstGeom>
          <a:noFill/>
        </p:spPr>
        <p:txBody>
          <a:bodyPr wrap="none" rtlCol="0">
            <a:spAutoFit/>
          </a:bodyPr>
          <a:lstStyle/>
          <a:p>
            <a:endParaRPr lang="en-IN" sz="3600" dirty="0">
              <a:latin typeface="Montserrat Medium" panose="00000600000000000000" pitchFamily="50" charset="0"/>
            </a:endParaRPr>
          </a:p>
        </p:txBody>
      </p:sp>
      <p:sp>
        <p:nvSpPr>
          <p:cNvPr id="18" name="Rectangle 17">
            <a:extLst>
              <a:ext uri="{FF2B5EF4-FFF2-40B4-BE49-F238E27FC236}">
                <a16:creationId xmlns:a16="http://schemas.microsoft.com/office/drawing/2014/main" id="{A393CFF1-6A1D-49C1-ABAA-2AD787B024DB}"/>
              </a:ext>
            </a:extLst>
          </p:cNvPr>
          <p:cNvSpPr/>
          <p:nvPr/>
        </p:nvSpPr>
        <p:spPr>
          <a:xfrm>
            <a:off x="521985" y="-1790701"/>
            <a:ext cx="354827" cy="1790700"/>
          </a:xfrm>
          <a:prstGeom prst="rect">
            <a:avLst/>
          </a:prstGeom>
          <a:solidFill>
            <a:schemeClr val="accent2">
              <a:lumMod val="5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Block Arc 2">
            <a:extLst>
              <a:ext uri="{FF2B5EF4-FFF2-40B4-BE49-F238E27FC236}">
                <a16:creationId xmlns:a16="http://schemas.microsoft.com/office/drawing/2014/main" id="{2DD3BD86-DCAE-4C38-87BA-F9C5D21DDB44}"/>
              </a:ext>
            </a:extLst>
          </p:cNvPr>
          <p:cNvSpPr/>
          <p:nvPr/>
        </p:nvSpPr>
        <p:spPr>
          <a:xfrm rot="16200000">
            <a:off x="-797930" y="-749053"/>
            <a:ext cx="1663175" cy="1498105"/>
          </a:xfrm>
          <a:prstGeom prst="blockArc">
            <a:avLst/>
          </a:prstGeom>
          <a:solidFill>
            <a:schemeClr val="accent2">
              <a:lumMod val="5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83D0E1F2-7525-464A-A913-78EF6A16D70D}"/>
              </a:ext>
            </a:extLst>
          </p:cNvPr>
          <p:cNvSpPr txBox="1"/>
          <p:nvPr/>
        </p:nvSpPr>
        <p:spPr>
          <a:xfrm>
            <a:off x="2383375" y="3878679"/>
            <a:ext cx="5133007" cy="646331"/>
          </a:xfrm>
          <a:prstGeom prst="rect">
            <a:avLst/>
          </a:prstGeom>
          <a:noFill/>
        </p:spPr>
        <p:txBody>
          <a:bodyPr wrap="square" rtlCol="0">
            <a:spAutoFit/>
          </a:bodyPr>
          <a:lstStyle/>
          <a:p>
            <a:r>
              <a:rPr lang="en-IN" sz="3600" b="1" spc="450" dirty="0">
                <a:solidFill>
                  <a:schemeClr val="tx1">
                    <a:lumMod val="65000"/>
                    <a:lumOff val="35000"/>
                  </a:schemeClr>
                </a:solidFill>
                <a:latin typeface="Arial Rounded MT Bold" panose="020F0704030504030204" pitchFamily="34" charset="0"/>
                <a:ea typeface="Open Sans Semibold" panose="020B0706030804020204" pitchFamily="34" charset="0"/>
                <a:cs typeface="Open Sans Semibold" panose="020B0706030804020204" pitchFamily="34" charset="0"/>
              </a:rPr>
              <a:t>Jack Williamson</a:t>
            </a:r>
          </a:p>
        </p:txBody>
      </p:sp>
      <p:pic>
        <p:nvPicPr>
          <p:cNvPr id="8" name="Picture 7">
            <a:extLst>
              <a:ext uri="{FF2B5EF4-FFF2-40B4-BE49-F238E27FC236}">
                <a16:creationId xmlns:a16="http://schemas.microsoft.com/office/drawing/2014/main" id="{C5CD91D6-514C-4A6D-939D-D40FDDA5AE53}"/>
              </a:ext>
            </a:extLst>
          </p:cNvPr>
          <p:cNvPicPr>
            <a:picLocks noChangeAspect="1"/>
          </p:cNvPicPr>
          <p:nvPr/>
        </p:nvPicPr>
        <p:blipFill>
          <a:blip r:embed="rId2"/>
          <a:stretch>
            <a:fillRect/>
          </a:stretch>
        </p:blipFill>
        <p:spPr>
          <a:xfrm>
            <a:off x="3499382" y="1088703"/>
            <a:ext cx="2145235" cy="2480205"/>
          </a:xfrm>
          <a:prstGeom prst="rect">
            <a:avLst/>
          </a:prstGeom>
          <a:ln>
            <a:noFill/>
          </a:ln>
          <a:effectLst>
            <a:outerShdw blurRad="292100" dist="139700" dir="2700000" algn="tl" rotWithShape="0">
              <a:srgbClr val="333333">
                <a:alpha val="65000"/>
              </a:srgbClr>
            </a:outerShdw>
          </a:effectLst>
        </p:spPr>
      </p:pic>
      <p:cxnSp>
        <p:nvCxnSpPr>
          <p:cNvPr id="23" name="Straight Connector 22">
            <a:extLst>
              <a:ext uri="{FF2B5EF4-FFF2-40B4-BE49-F238E27FC236}">
                <a16:creationId xmlns:a16="http://schemas.microsoft.com/office/drawing/2014/main" id="{AC2774AB-C4E6-4C8D-A624-7F709E92E137}"/>
              </a:ext>
            </a:extLst>
          </p:cNvPr>
          <p:cNvCxnSpPr>
            <a:cxnSpLocks/>
          </p:cNvCxnSpPr>
          <p:nvPr/>
        </p:nvCxnSpPr>
        <p:spPr>
          <a:xfrm>
            <a:off x="5943600" y="5445009"/>
            <a:ext cx="2766778"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F1873785-FF77-441F-9204-DCFA8925B6B8}"/>
              </a:ext>
            </a:extLst>
          </p:cNvPr>
          <p:cNvSpPr txBox="1"/>
          <p:nvPr/>
        </p:nvSpPr>
        <p:spPr>
          <a:xfrm>
            <a:off x="-6661391" y="2014991"/>
            <a:ext cx="6898702" cy="2246769"/>
          </a:xfrm>
          <a:prstGeom prst="rect">
            <a:avLst/>
          </a:prstGeom>
          <a:noFill/>
        </p:spPr>
        <p:txBody>
          <a:bodyPr wrap="square" rtlCol="0">
            <a:spAutoFit/>
          </a:bodyPr>
          <a:lstStyle/>
          <a:p>
            <a:r>
              <a:rPr lang="en-US" sz="2800" b="1" dirty="0">
                <a:solidFill>
                  <a:schemeClr val="tx1">
                    <a:lumMod val="65000"/>
                    <a:lumOff val="35000"/>
                  </a:schemeClr>
                </a:solidFill>
              </a:rPr>
              <a:t>Name</a:t>
            </a:r>
            <a:r>
              <a:rPr lang="en-US" sz="2800" dirty="0">
                <a:solidFill>
                  <a:schemeClr val="tx1">
                    <a:lumMod val="65000"/>
                    <a:lumOff val="35000"/>
                  </a:schemeClr>
                </a:solidFill>
              </a:rPr>
              <a:t>: </a:t>
            </a:r>
            <a:r>
              <a:rPr lang="en-US" sz="2800" dirty="0">
                <a:solidFill>
                  <a:schemeClr val="tx1">
                    <a:lumMod val="65000"/>
                    <a:lumOff val="35000"/>
                  </a:schemeClr>
                </a:solidFill>
                <a:latin typeface="Albert Sans" panose="020B0604020202020204" charset="0"/>
              </a:rPr>
              <a:t>John Stewart Williamson</a:t>
            </a:r>
          </a:p>
          <a:p>
            <a:r>
              <a:rPr lang="en-US" sz="2800" b="1" dirty="0">
                <a:solidFill>
                  <a:schemeClr val="tx1">
                    <a:lumMod val="65000"/>
                    <a:lumOff val="35000"/>
                  </a:schemeClr>
                </a:solidFill>
                <a:latin typeface="Albert Sans" panose="020B0604020202020204" charset="0"/>
              </a:rPr>
              <a:t>Born</a:t>
            </a:r>
            <a:r>
              <a:rPr lang="en-US" sz="2800" dirty="0">
                <a:solidFill>
                  <a:schemeClr val="tx1">
                    <a:lumMod val="65000"/>
                    <a:lumOff val="35000"/>
                  </a:schemeClr>
                </a:solidFill>
                <a:latin typeface="Albert Sans" panose="020B0604020202020204" charset="0"/>
              </a:rPr>
              <a:t>: 29 April 1908</a:t>
            </a:r>
          </a:p>
          <a:p>
            <a:r>
              <a:rPr lang="en-US" sz="2800" b="1" dirty="0">
                <a:solidFill>
                  <a:schemeClr val="tx1">
                    <a:lumMod val="65000"/>
                    <a:lumOff val="35000"/>
                  </a:schemeClr>
                </a:solidFill>
                <a:latin typeface="Albert Sans" panose="020B0604020202020204" charset="0"/>
              </a:rPr>
              <a:t>Died</a:t>
            </a:r>
            <a:r>
              <a:rPr lang="en-US" sz="2800" dirty="0">
                <a:solidFill>
                  <a:schemeClr val="tx1">
                    <a:lumMod val="65000"/>
                    <a:lumOff val="35000"/>
                  </a:schemeClr>
                </a:solidFill>
                <a:latin typeface="Albert Sans" panose="020B0604020202020204" charset="0"/>
              </a:rPr>
              <a:t>: 10 November,2006</a:t>
            </a:r>
          </a:p>
          <a:p>
            <a:r>
              <a:rPr lang="en-US" sz="2800" b="1" dirty="0">
                <a:solidFill>
                  <a:schemeClr val="tx1">
                    <a:lumMod val="65000"/>
                    <a:lumOff val="35000"/>
                  </a:schemeClr>
                </a:solidFill>
                <a:latin typeface="Albert Sans" panose="020B0604020202020204" charset="0"/>
              </a:rPr>
              <a:t>Occupation</a:t>
            </a:r>
            <a:r>
              <a:rPr lang="en-US" sz="2800" dirty="0">
                <a:solidFill>
                  <a:schemeClr val="tx1">
                    <a:lumMod val="65000"/>
                    <a:lumOff val="35000"/>
                  </a:schemeClr>
                </a:solidFill>
                <a:latin typeface="Albert Sans" panose="020B0604020202020204" charset="0"/>
              </a:rPr>
              <a:t>: Writer, professor of English</a:t>
            </a:r>
          </a:p>
          <a:p>
            <a:r>
              <a:rPr lang="en-US" sz="2800" b="1" dirty="0">
                <a:solidFill>
                  <a:schemeClr val="tx1">
                    <a:lumMod val="65000"/>
                    <a:lumOff val="35000"/>
                  </a:schemeClr>
                </a:solidFill>
                <a:latin typeface="Albert Sans" panose="020B0604020202020204" charset="0"/>
              </a:rPr>
              <a:t>Genre</a:t>
            </a:r>
            <a:r>
              <a:rPr lang="en-US" sz="2800" dirty="0">
                <a:solidFill>
                  <a:schemeClr val="tx1">
                    <a:lumMod val="65000"/>
                    <a:lumOff val="35000"/>
                  </a:schemeClr>
                </a:solidFill>
                <a:latin typeface="Albert Sans" panose="020B0604020202020204" charset="0"/>
              </a:rPr>
              <a:t>: Science fiction</a:t>
            </a:r>
          </a:p>
        </p:txBody>
      </p:sp>
      <p:sp>
        <p:nvSpPr>
          <p:cNvPr id="21" name="TextBox 20">
            <a:extLst>
              <a:ext uri="{FF2B5EF4-FFF2-40B4-BE49-F238E27FC236}">
                <a16:creationId xmlns:a16="http://schemas.microsoft.com/office/drawing/2014/main" id="{D9E6D8F6-ECCE-40E1-A0A7-6A11F90041B0}"/>
              </a:ext>
            </a:extLst>
          </p:cNvPr>
          <p:cNvSpPr txBox="1"/>
          <p:nvPr/>
        </p:nvSpPr>
        <p:spPr>
          <a:xfrm>
            <a:off x="-6661391" y="1088703"/>
            <a:ext cx="3327614" cy="584775"/>
          </a:xfrm>
          <a:prstGeom prst="rect">
            <a:avLst/>
          </a:prstGeom>
          <a:noFill/>
        </p:spPr>
        <p:txBody>
          <a:bodyPr wrap="square" rtlCol="0">
            <a:spAutoFit/>
          </a:bodyPr>
          <a:lstStyle/>
          <a:p>
            <a:r>
              <a:rPr lang="en-US" sz="3200" b="1" dirty="0">
                <a:solidFill>
                  <a:schemeClr val="tx1">
                    <a:lumMod val="65000"/>
                    <a:lumOff val="35000"/>
                  </a:schemeClr>
                </a:solidFill>
                <a:latin typeface="Albert Sans" panose="020B0604020202020204" charset="0"/>
              </a:rPr>
              <a:t>About author </a:t>
            </a:r>
          </a:p>
        </p:txBody>
      </p:sp>
      <p:sp>
        <p:nvSpPr>
          <p:cNvPr id="22" name="TextBox 21">
            <a:extLst>
              <a:ext uri="{FF2B5EF4-FFF2-40B4-BE49-F238E27FC236}">
                <a16:creationId xmlns:a16="http://schemas.microsoft.com/office/drawing/2014/main" id="{98A316DF-30E2-4937-A3BE-620936D2BD4D}"/>
              </a:ext>
            </a:extLst>
          </p:cNvPr>
          <p:cNvSpPr txBox="1"/>
          <p:nvPr/>
        </p:nvSpPr>
        <p:spPr>
          <a:xfrm>
            <a:off x="3499382" y="416675"/>
            <a:ext cx="3531012" cy="584775"/>
          </a:xfrm>
          <a:prstGeom prst="rect">
            <a:avLst/>
          </a:prstGeom>
          <a:noFill/>
        </p:spPr>
        <p:txBody>
          <a:bodyPr wrap="square" rtlCol="0">
            <a:spAutoFit/>
          </a:bodyPr>
          <a:lstStyle/>
          <a:p>
            <a:r>
              <a:rPr lang="en-US" sz="3200" dirty="0">
                <a:solidFill>
                  <a:schemeClr val="tx1">
                    <a:lumMod val="50000"/>
                    <a:lumOff val="50000"/>
                  </a:schemeClr>
                </a:solidFill>
                <a:latin typeface="Arial Rounded MT Bold" panose="020F0704030504030204" pitchFamily="34" charset="0"/>
              </a:rPr>
              <a:t>AUTHOR</a:t>
            </a:r>
          </a:p>
        </p:txBody>
      </p:sp>
    </p:spTree>
    <p:extLst>
      <p:ext uri="{BB962C8B-B14F-4D97-AF65-F5344CB8AC3E}">
        <p14:creationId xmlns:p14="http://schemas.microsoft.com/office/powerpoint/2010/main" val="2784856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93F9D98B-8B40-2B25-D1AA-33CB182E5075}"/>
              </a:ext>
            </a:extLst>
          </p:cNvPr>
          <p:cNvSpPr/>
          <p:nvPr/>
        </p:nvSpPr>
        <p:spPr>
          <a:xfrm>
            <a:off x="8809887" y="3643037"/>
            <a:ext cx="1621972" cy="1621972"/>
          </a:xfrm>
          <a:prstGeom prst="ellipse">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2" name="Oval 11">
            <a:extLst>
              <a:ext uri="{FF2B5EF4-FFF2-40B4-BE49-F238E27FC236}">
                <a16:creationId xmlns:a16="http://schemas.microsoft.com/office/drawing/2014/main" id="{FCB0D47E-1E99-6157-06BE-D9F5C8C657D0}"/>
              </a:ext>
            </a:extLst>
          </p:cNvPr>
          <p:cNvSpPr/>
          <p:nvPr/>
        </p:nvSpPr>
        <p:spPr>
          <a:xfrm>
            <a:off x="8786260" y="4454023"/>
            <a:ext cx="1182802" cy="1182800"/>
          </a:xfrm>
          <a:prstGeom prst="ellipse">
            <a:avLst/>
          </a:prstGeom>
          <a:noFill/>
          <a:ln w="254000">
            <a:solidFill>
              <a:srgbClr val="F4B8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5" name="Oval 14">
            <a:extLst>
              <a:ext uri="{FF2B5EF4-FFF2-40B4-BE49-F238E27FC236}">
                <a16:creationId xmlns:a16="http://schemas.microsoft.com/office/drawing/2014/main" id="{DE698306-D712-EA1E-2644-A726B3115D98}"/>
              </a:ext>
            </a:extLst>
          </p:cNvPr>
          <p:cNvSpPr/>
          <p:nvPr/>
        </p:nvSpPr>
        <p:spPr>
          <a:xfrm>
            <a:off x="8782567" y="-895351"/>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Oval 15">
            <a:extLst>
              <a:ext uri="{FF2B5EF4-FFF2-40B4-BE49-F238E27FC236}">
                <a16:creationId xmlns:a16="http://schemas.microsoft.com/office/drawing/2014/main" id="{2C597E59-1BE9-6D2D-CA86-FCBCBABFD1E9}"/>
              </a:ext>
            </a:extLst>
          </p:cNvPr>
          <p:cNvSpPr/>
          <p:nvPr/>
        </p:nvSpPr>
        <p:spPr>
          <a:xfrm>
            <a:off x="9048216" y="265616"/>
            <a:ext cx="379640" cy="379640"/>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7" name="Oval 16">
            <a:extLst>
              <a:ext uri="{FF2B5EF4-FFF2-40B4-BE49-F238E27FC236}">
                <a16:creationId xmlns:a16="http://schemas.microsoft.com/office/drawing/2014/main" id="{27FEF566-AA3E-DC06-C80C-45C05F34BABB}"/>
              </a:ext>
            </a:extLst>
          </p:cNvPr>
          <p:cNvSpPr/>
          <p:nvPr/>
        </p:nvSpPr>
        <p:spPr>
          <a:xfrm>
            <a:off x="8612584" y="113853"/>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9" name="TextBox 18">
            <a:extLst>
              <a:ext uri="{FF2B5EF4-FFF2-40B4-BE49-F238E27FC236}">
                <a16:creationId xmlns:a16="http://schemas.microsoft.com/office/drawing/2014/main" id="{AFA8E01B-B3F3-271D-4BE2-86F8BFC3E980}"/>
              </a:ext>
            </a:extLst>
          </p:cNvPr>
          <p:cNvSpPr txBox="1"/>
          <p:nvPr/>
        </p:nvSpPr>
        <p:spPr>
          <a:xfrm>
            <a:off x="3873941" y="2322108"/>
            <a:ext cx="184731" cy="646332"/>
          </a:xfrm>
          <a:prstGeom prst="rect">
            <a:avLst/>
          </a:prstGeom>
          <a:noFill/>
        </p:spPr>
        <p:txBody>
          <a:bodyPr wrap="none" rtlCol="0">
            <a:spAutoFit/>
          </a:bodyPr>
          <a:lstStyle/>
          <a:p>
            <a:endParaRPr lang="en-IN" sz="3600" dirty="0">
              <a:latin typeface="Montserrat Medium" panose="00000600000000000000" pitchFamily="50" charset="0"/>
            </a:endParaRPr>
          </a:p>
        </p:txBody>
      </p:sp>
      <p:pic>
        <p:nvPicPr>
          <p:cNvPr id="8" name="Picture 7">
            <a:extLst>
              <a:ext uri="{FF2B5EF4-FFF2-40B4-BE49-F238E27FC236}">
                <a16:creationId xmlns:a16="http://schemas.microsoft.com/office/drawing/2014/main" id="{C5CD91D6-514C-4A6D-939D-D40FDDA5AE53}"/>
              </a:ext>
            </a:extLst>
          </p:cNvPr>
          <p:cNvPicPr>
            <a:picLocks noChangeAspect="1"/>
          </p:cNvPicPr>
          <p:nvPr/>
        </p:nvPicPr>
        <p:blipFill>
          <a:blip r:embed="rId3"/>
          <a:stretch>
            <a:fillRect/>
          </a:stretch>
        </p:blipFill>
        <p:spPr>
          <a:xfrm>
            <a:off x="6592395" y="846775"/>
            <a:ext cx="1794199" cy="2074356"/>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1EFFFC04-1A53-4641-A350-62F1CD1007AF}"/>
              </a:ext>
            </a:extLst>
          </p:cNvPr>
          <p:cNvSpPr txBox="1"/>
          <p:nvPr/>
        </p:nvSpPr>
        <p:spPr>
          <a:xfrm>
            <a:off x="334113" y="2044100"/>
            <a:ext cx="6898702" cy="2246769"/>
          </a:xfrm>
          <a:prstGeom prst="rect">
            <a:avLst/>
          </a:prstGeom>
          <a:noFill/>
        </p:spPr>
        <p:txBody>
          <a:bodyPr wrap="square" rtlCol="0">
            <a:spAutoFit/>
          </a:bodyPr>
          <a:lstStyle/>
          <a:p>
            <a:r>
              <a:rPr lang="en-US" sz="2800" b="1" dirty="0">
                <a:solidFill>
                  <a:schemeClr val="tx1">
                    <a:lumMod val="65000"/>
                    <a:lumOff val="35000"/>
                  </a:schemeClr>
                </a:solidFill>
              </a:rPr>
              <a:t>Name</a:t>
            </a:r>
            <a:r>
              <a:rPr lang="en-US" sz="2800" dirty="0">
                <a:solidFill>
                  <a:schemeClr val="tx1">
                    <a:lumMod val="65000"/>
                    <a:lumOff val="35000"/>
                  </a:schemeClr>
                </a:solidFill>
              </a:rPr>
              <a:t>: </a:t>
            </a:r>
            <a:r>
              <a:rPr lang="en-US" sz="2800" dirty="0">
                <a:solidFill>
                  <a:schemeClr val="tx1">
                    <a:lumMod val="65000"/>
                    <a:lumOff val="35000"/>
                  </a:schemeClr>
                </a:solidFill>
                <a:latin typeface="Albert Sans" panose="020B0604020202020204" charset="0"/>
              </a:rPr>
              <a:t>John Stewart Williamson</a:t>
            </a:r>
          </a:p>
          <a:p>
            <a:r>
              <a:rPr lang="en-US" sz="2800" b="1" dirty="0">
                <a:solidFill>
                  <a:schemeClr val="tx1">
                    <a:lumMod val="65000"/>
                    <a:lumOff val="35000"/>
                  </a:schemeClr>
                </a:solidFill>
                <a:latin typeface="Albert Sans" panose="020B0604020202020204" charset="0"/>
              </a:rPr>
              <a:t>Born</a:t>
            </a:r>
            <a:r>
              <a:rPr lang="en-US" sz="2800" dirty="0">
                <a:solidFill>
                  <a:schemeClr val="tx1">
                    <a:lumMod val="65000"/>
                    <a:lumOff val="35000"/>
                  </a:schemeClr>
                </a:solidFill>
                <a:latin typeface="Albert Sans" panose="020B0604020202020204" charset="0"/>
              </a:rPr>
              <a:t>: 29 April 1908</a:t>
            </a:r>
          </a:p>
          <a:p>
            <a:r>
              <a:rPr lang="en-US" sz="2800" b="1" dirty="0">
                <a:solidFill>
                  <a:schemeClr val="tx1">
                    <a:lumMod val="65000"/>
                    <a:lumOff val="35000"/>
                  </a:schemeClr>
                </a:solidFill>
                <a:latin typeface="Albert Sans" panose="020B0604020202020204" charset="0"/>
              </a:rPr>
              <a:t>Died</a:t>
            </a:r>
            <a:r>
              <a:rPr lang="en-US" sz="2800" dirty="0">
                <a:solidFill>
                  <a:schemeClr val="tx1">
                    <a:lumMod val="65000"/>
                    <a:lumOff val="35000"/>
                  </a:schemeClr>
                </a:solidFill>
                <a:latin typeface="Albert Sans" panose="020B0604020202020204" charset="0"/>
              </a:rPr>
              <a:t>: 10 November,2006</a:t>
            </a:r>
          </a:p>
          <a:p>
            <a:r>
              <a:rPr lang="en-US" sz="2800" b="1" dirty="0">
                <a:solidFill>
                  <a:schemeClr val="tx1">
                    <a:lumMod val="65000"/>
                    <a:lumOff val="35000"/>
                  </a:schemeClr>
                </a:solidFill>
                <a:latin typeface="Albert Sans" panose="020B0604020202020204" charset="0"/>
              </a:rPr>
              <a:t>Occupation</a:t>
            </a:r>
            <a:r>
              <a:rPr lang="en-US" sz="2800" dirty="0">
                <a:solidFill>
                  <a:schemeClr val="tx1">
                    <a:lumMod val="65000"/>
                    <a:lumOff val="35000"/>
                  </a:schemeClr>
                </a:solidFill>
                <a:latin typeface="Albert Sans" panose="020B0604020202020204" charset="0"/>
              </a:rPr>
              <a:t>: Writer, professor of English</a:t>
            </a:r>
          </a:p>
          <a:p>
            <a:r>
              <a:rPr lang="en-US" sz="2800" b="1" dirty="0">
                <a:solidFill>
                  <a:schemeClr val="tx1">
                    <a:lumMod val="65000"/>
                    <a:lumOff val="35000"/>
                  </a:schemeClr>
                </a:solidFill>
                <a:latin typeface="Albert Sans" panose="020B0604020202020204" charset="0"/>
              </a:rPr>
              <a:t>Genre</a:t>
            </a:r>
            <a:r>
              <a:rPr lang="en-US" sz="2800" dirty="0">
                <a:solidFill>
                  <a:schemeClr val="tx1">
                    <a:lumMod val="65000"/>
                    <a:lumOff val="35000"/>
                  </a:schemeClr>
                </a:solidFill>
                <a:latin typeface="Albert Sans" panose="020B0604020202020204" charset="0"/>
              </a:rPr>
              <a:t>: Science fiction</a:t>
            </a:r>
          </a:p>
        </p:txBody>
      </p:sp>
      <p:sp>
        <p:nvSpPr>
          <p:cNvPr id="10" name="TextBox 9">
            <a:extLst>
              <a:ext uri="{FF2B5EF4-FFF2-40B4-BE49-F238E27FC236}">
                <a16:creationId xmlns:a16="http://schemas.microsoft.com/office/drawing/2014/main" id="{95AD132C-9B2A-4D8B-946F-077D1779B240}"/>
              </a:ext>
            </a:extLst>
          </p:cNvPr>
          <p:cNvSpPr txBox="1"/>
          <p:nvPr/>
        </p:nvSpPr>
        <p:spPr>
          <a:xfrm>
            <a:off x="334113" y="1117812"/>
            <a:ext cx="3327614" cy="584775"/>
          </a:xfrm>
          <a:prstGeom prst="rect">
            <a:avLst/>
          </a:prstGeom>
          <a:noFill/>
        </p:spPr>
        <p:txBody>
          <a:bodyPr wrap="square" rtlCol="0">
            <a:spAutoFit/>
          </a:bodyPr>
          <a:lstStyle/>
          <a:p>
            <a:r>
              <a:rPr lang="en-US" sz="3200" b="1" dirty="0">
                <a:solidFill>
                  <a:schemeClr val="tx1">
                    <a:lumMod val="65000"/>
                    <a:lumOff val="35000"/>
                  </a:schemeClr>
                </a:solidFill>
                <a:latin typeface="Albert Sans" panose="020B0604020202020204" charset="0"/>
              </a:rPr>
              <a:t>About author </a:t>
            </a:r>
          </a:p>
        </p:txBody>
      </p:sp>
    </p:spTree>
    <p:extLst>
      <p:ext uri="{BB962C8B-B14F-4D97-AF65-F5344CB8AC3E}">
        <p14:creationId xmlns:p14="http://schemas.microsoft.com/office/powerpoint/2010/main" val="2814774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93F9D98B-8B40-2B25-D1AA-33CB182E5075}"/>
              </a:ext>
            </a:extLst>
          </p:cNvPr>
          <p:cNvSpPr/>
          <p:nvPr/>
        </p:nvSpPr>
        <p:spPr>
          <a:xfrm>
            <a:off x="8461439" y="4266113"/>
            <a:ext cx="1621972" cy="1621972"/>
          </a:xfrm>
          <a:prstGeom prst="ellipse">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Oval 14">
            <a:extLst>
              <a:ext uri="{FF2B5EF4-FFF2-40B4-BE49-F238E27FC236}">
                <a16:creationId xmlns:a16="http://schemas.microsoft.com/office/drawing/2014/main" id="{DE698306-D712-EA1E-2644-A726B3115D98}"/>
              </a:ext>
            </a:extLst>
          </p:cNvPr>
          <p:cNvSpPr/>
          <p:nvPr/>
        </p:nvSpPr>
        <p:spPr>
          <a:xfrm>
            <a:off x="8782567" y="-895351"/>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Oval 15">
            <a:extLst>
              <a:ext uri="{FF2B5EF4-FFF2-40B4-BE49-F238E27FC236}">
                <a16:creationId xmlns:a16="http://schemas.microsoft.com/office/drawing/2014/main" id="{2C597E59-1BE9-6D2D-CA86-FCBCBABFD1E9}"/>
              </a:ext>
            </a:extLst>
          </p:cNvPr>
          <p:cNvSpPr/>
          <p:nvPr/>
        </p:nvSpPr>
        <p:spPr>
          <a:xfrm>
            <a:off x="8954180" y="411998"/>
            <a:ext cx="379640" cy="379640"/>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7" name="Oval 16">
            <a:extLst>
              <a:ext uri="{FF2B5EF4-FFF2-40B4-BE49-F238E27FC236}">
                <a16:creationId xmlns:a16="http://schemas.microsoft.com/office/drawing/2014/main" id="{27FEF566-AA3E-DC06-C80C-45C05F34BABB}"/>
              </a:ext>
            </a:extLst>
          </p:cNvPr>
          <p:cNvSpPr/>
          <p:nvPr/>
        </p:nvSpPr>
        <p:spPr>
          <a:xfrm>
            <a:off x="8612584" y="113853"/>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9" name="TextBox 18">
            <a:extLst>
              <a:ext uri="{FF2B5EF4-FFF2-40B4-BE49-F238E27FC236}">
                <a16:creationId xmlns:a16="http://schemas.microsoft.com/office/drawing/2014/main" id="{AFA8E01B-B3F3-271D-4BE2-86F8BFC3E980}"/>
              </a:ext>
            </a:extLst>
          </p:cNvPr>
          <p:cNvSpPr txBox="1"/>
          <p:nvPr/>
        </p:nvSpPr>
        <p:spPr>
          <a:xfrm>
            <a:off x="3873941" y="2322108"/>
            <a:ext cx="184731" cy="646332"/>
          </a:xfrm>
          <a:prstGeom prst="rect">
            <a:avLst/>
          </a:prstGeom>
          <a:noFill/>
        </p:spPr>
        <p:txBody>
          <a:bodyPr wrap="none" rtlCol="0">
            <a:spAutoFit/>
          </a:bodyPr>
          <a:lstStyle/>
          <a:p>
            <a:endParaRPr lang="en-IN" sz="3600" dirty="0">
              <a:latin typeface="Montserrat Medium" panose="00000600000000000000" pitchFamily="50" charset="0"/>
            </a:endParaRPr>
          </a:p>
        </p:txBody>
      </p:sp>
      <p:sp>
        <p:nvSpPr>
          <p:cNvPr id="20" name="TextBox 19">
            <a:extLst>
              <a:ext uri="{FF2B5EF4-FFF2-40B4-BE49-F238E27FC236}">
                <a16:creationId xmlns:a16="http://schemas.microsoft.com/office/drawing/2014/main" id="{83D0E1F2-7525-464A-A913-78EF6A16D70D}"/>
              </a:ext>
            </a:extLst>
          </p:cNvPr>
          <p:cNvSpPr txBox="1"/>
          <p:nvPr/>
        </p:nvSpPr>
        <p:spPr>
          <a:xfrm>
            <a:off x="699398" y="1860444"/>
            <a:ext cx="4274099" cy="1077218"/>
          </a:xfrm>
          <a:prstGeom prst="rect">
            <a:avLst/>
          </a:prstGeom>
          <a:noFill/>
        </p:spPr>
        <p:txBody>
          <a:bodyPr wrap="square" rtlCol="0">
            <a:spAutoFit/>
          </a:bodyPr>
          <a:lstStyle/>
          <a:p>
            <a:r>
              <a:rPr lang="en-IN" sz="3200" b="1" spc="450" dirty="0">
                <a:solidFill>
                  <a:schemeClr val="tx1">
                    <a:lumMod val="65000"/>
                    <a:lumOff val="35000"/>
                  </a:schemeClr>
                </a:solidFill>
                <a:latin typeface="Arial Rounded MT Bold" panose="020F0704030504030204" pitchFamily="34" charset="0"/>
                <a:ea typeface="Open Sans Semibold" panose="020B0706030804020204" pitchFamily="34" charset="0"/>
                <a:cs typeface="Open Sans Semibold" panose="020B0706030804020204" pitchFamily="34" charset="0"/>
              </a:rPr>
              <a:t>Jack Williamson</a:t>
            </a:r>
          </a:p>
          <a:p>
            <a:r>
              <a:rPr lang="en-IN" sz="3200" b="1" spc="450" dirty="0">
                <a:solidFill>
                  <a:schemeClr val="tx1">
                    <a:lumMod val="65000"/>
                    <a:lumOff val="35000"/>
                  </a:schemeClr>
                </a:solidFill>
                <a:latin typeface="Arial Rounded MT Bold" panose="020F0704030504030204" pitchFamily="34" charset="0"/>
                <a:ea typeface="Open Sans Semibold" panose="020B0706030804020204" pitchFamily="34" charset="0"/>
                <a:cs typeface="Open Sans Semibold" panose="020B0706030804020204" pitchFamily="34" charset="0"/>
              </a:rPr>
              <a:t>     Writings</a:t>
            </a:r>
          </a:p>
        </p:txBody>
      </p:sp>
      <p:sp>
        <p:nvSpPr>
          <p:cNvPr id="21" name="TextBox 20">
            <a:extLst>
              <a:ext uri="{FF2B5EF4-FFF2-40B4-BE49-F238E27FC236}">
                <a16:creationId xmlns:a16="http://schemas.microsoft.com/office/drawing/2014/main" id="{F730ACA2-5693-449A-9931-15DFDB278014}"/>
              </a:ext>
            </a:extLst>
          </p:cNvPr>
          <p:cNvSpPr txBox="1"/>
          <p:nvPr/>
        </p:nvSpPr>
        <p:spPr>
          <a:xfrm>
            <a:off x="-6863777" y="2083049"/>
            <a:ext cx="6898702" cy="2246769"/>
          </a:xfrm>
          <a:prstGeom prst="rect">
            <a:avLst/>
          </a:prstGeom>
          <a:noFill/>
        </p:spPr>
        <p:txBody>
          <a:bodyPr wrap="square" rtlCol="0">
            <a:spAutoFit/>
          </a:bodyPr>
          <a:lstStyle/>
          <a:p>
            <a:r>
              <a:rPr lang="en-US" sz="2800" b="1" dirty="0">
                <a:solidFill>
                  <a:schemeClr val="tx1">
                    <a:lumMod val="65000"/>
                    <a:lumOff val="35000"/>
                  </a:schemeClr>
                </a:solidFill>
              </a:rPr>
              <a:t>Name</a:t>
            </a:r>
            <a:r>
              <a:rPr lang="en-US" sz="2800" dirty="0">
                <a:solidFill>
                  <a:schemeClr val="tx1">
                    <a:lumMod val="65000"/>
                    <a:lumOff val="35000"/>
                  </a:schemeClr>
                </a:solidFill>
              </a:rPr>
              <a:t>: </a:t>
            </a:r>
            <a:r>
              <a:rPr lang="en-US" sz="2800" dirty="0">
                <a:solidFill>
                  <a:schemeClr val="tx1">
                    <a:lumMod val="65000"/>
                    <a:lumOff val="35000"/>
                  </a:schemeClr>
                </a:solidFill>
                <a:latin typeface="Albert Sans" panose="020B0604020202020204" charset="0"/>
              </a:rPr>
              <a:t>John Stewart Williamson</a:t>
            </a:r>
          </a:p>
          <a:p>
            <a:r>
              <a:rPr lang="en-US" sz="2800" b="1" dirty="0">
                <a:solidFill>
                  <a:schemeClr val="tx1">
                    <a:lumMod val="65000"/>
                    <a:lumOff val="35000"/>
                  </a:schemeClr>
                </a:solidFill>
                <a:latin typeface="Albert Sans" panose="020B0604020202020204" charset="0"/>
              </a:rPr>
              <a:t>Born</a:t>
            </a:r>
            <a:r>
              <a:rPr lang="en-US" sz="2800" dirty="0">
                <a:solidFill>
                  <a:schemeClr val="tx1">
                    <a:lumMod val="65000"/>
                    <a:lumOff val="35000"/>
                  </a:schemeClr>
                </a:solidFill>
                <a:latin typeface="Albert Sans" panose="020B0604020202020204" charset="0"/>
              </a:rPr>
              <a:t>: 29 April 1908</a:t>
            </a:r>
          </a:p>
          <a:p>
            <a:r>
              <a:rPr lang="en-US" sz="2800" b="1" dirty="0">
                <a:solidFill>
                  <a:schemeClr val="tx1">
                    <a:lumMod val="65000"/>
                    <a:lumOff val="35000"/>
                  </a:schemeClr>
                </a:solidFill>
                <a:latin typeface="Albert Sans" panose="020B0604020202020204" charset="0"/>
              </a:rPr>
              <a:t>Died</a:t>
            </a:r>
            <a:r>
              <a:rPr lang="en-US" sz="2800" dirty="0">
                <a:solidFill>
                  <a:schemeClr val="tx1">
                    <a:lumMod val="65000"/>
                    <a:lumOff val="35000"/>
                  </a:schemeClr>
                </a:solidFill>
                <a:latin typeface="Albert Sans" panose="020B0604020202020204" charset="0"/>
              </a:rPr>
              <a:t>: 10 November,2006</a:t>
            </a:r>
          </a:p>
          <a:p>
            <a:r>
              <a:rPr lang="en-US" sz="2800" b="1" dirty="0">
                <a:solidFill>
                  <a:schemeClr val="tx1">
                    <a:lumMod val="65000"/>
                    <a:lumOff val="35000"/>
                  </a:schemeClr>
                </a:solidFill>
                <a:latin typeface="Albert Sans" panose="020B0604020202020204" charset="0"/>
              </a:rPr>
              <a:t>Occupation</a:t>
            </a:r>
            <a:r>
              <a:rPr lang="en-US" sz="2800" dirty="0">
                <a:solidFill>
                  <a:schemeClr val="tx1">
                    <a:lumMod val="65000"/>
                    <a:lumOff val="35000"/>
                  </a:schemeClr>
                </a:solidFill>
                <a:latin typeface="Albert Sans" panose="020B0604020202020204" charset="0"/>
              </a:rPr>
              <a:t>: Writer, professor of English</a:t>
            </a:r>
          </a:p>
          <a:p>
            <a:r>
              <a:rPr lang="en-US" sz="2800" b="1" dirty="0">
                <a:solidFill>
                  <a:schemeClr val="tx1">
                    <a:lumMod val="65000"/>
                    <a:lumOff val="35000"/>
                  </a:schemeClr>
                </a:solidFill>
                <a:latin typeface="Albert Sans" panose="020B0604020202020204" charset="0"/>
              </a:rPr>
              <a:t>Genre</a:t>
            </a:r>
            <a:r>
              <a:rPr lang="en-US" sz="2800" dirty="0">
                <a:solidFill>
                  <a:schemeClr val="tx1">
                    <a:lumMod val="65000"/>
                    <a:lumOff val="35000"/>
                  </a:schemeClr>
                </a:solidFill>
                <a:latin typeface="Albert Sans" panose="020B0604020202020204" charset="0"/>
              </a:rPr>
              <a:t>: Science fiction</a:t>
            </a:r>
          </a:p>
        </p:txBody>
      </p:sp>
      <p:sp>
        <p:nvSpPr>
          <p:cNvPr id="22" name="TextBox 21">
            <a:extLst>
              <a:ext uri="{FF2B5EF4-FFF2-40B4-BE49-F238E27FC236}">
                <a16:creationId xmlns:a16="http://schemas.microsoft.com/office/drawing/2014/main" id="{CE0A45A2-A3D2-41D6-B8D2-6FCABC8D7C71}"/>
              </a:ext>
            </a:extLst>
          </p:cNvPr>
          <p:cNvSpPr txBox="1"/>
          <p:nvPr/>
        </p:nvSpPr>
        <p:spPr>
          <a:xfrm>
            <a:off x="-6863777" y="1156761"/>
            <a:ext cx="3327614" cy="584775"/>
          </a:xfrm>
          <a:prstGeom prst="rect">
            <a:avLst/>
          </a:prstGeom>
          <a:noFill/>
        </p:spPr>
        <p:txBody>
          <a:bodyPr wrap="square" rtlCol="0">
            <a:spAutoFit/>
          </a:bodyPr>
          <a:lstStyle/>
          <a:p>
            <a:r>
              <a:rPr lang="en-US" sz="3200" b="1" dirty="0">
                <a:solidFill>
                  <a:schemeClr val="tx1">
                    <a:lumMod val="65000"/>
                    <a:lumOff val="35000"/>
                  </a:schemeClr>
                </a:solidFill>
                <a:latin typeface="Albert Sans" panose="020B0604020202020204" charset="0"/>
              </a:rPr>
              <a:t>About author </a:t>
            </a:r>
          </a:p>
        </p:txBody>
      </p:sp>
      <p:sp>
        <p:nvSpPr>
          <p:cNvPr id="23" name="Oval 22">
            <a:extLst>
              <a:ext uri="{FF2B5EF4-FFF2-40B4-BE49-F238E27FC236}">
                <a16:creationId xmlns:a16="http://schemas.microsoft.com/office/drawing/2014/main" id="{8B897A69-1CD5-4FE5-B3DB-7937CB4D83CC}"/>
              </a:ext>
            </a:extLst>
          </p:cNvPr>
          <p:cNvSpPr/>
          <p:nvPr/>
        </p:nvSpPr>
        <p:spPr>
          <a:xfrm>
            <a:off x="8688465" y="3755568"/>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pic>
        <p:nvPicPr>
          <p:cNvPr id="24" name="Picture 23">
            <a:extLst>
              <a:ext uri="{FF2B5EF4-FFF2-40B4-BE49-F238E27FC236}">
                <a16:creationId xmlns:a16="http://schemas.microsoft.com/office/drawing/2014/main" id="{E783EB8D-4206-4CA5-ACA7-399C94DB2357}"/>
              </a:ext>
            </a:extLst>
          </p:cNvPr>
          <p:cNvPicPr>
            <a:picLocks noChangeAspect="1"/>
          </p:cNvPicPr>
          <p:nvPr/>
        </p:nvPicPr>
        <p:blipFill>
          <a:blip r:embed="rId3"/>
          <a:stretch>
            <a:fillRect/>
          </a:stretch>
        </p:blipFill>
        <p:spPr>
          <a:xfrm>
            <a:off x="5688451" y="638735"/>
            <a:ext cx="2235519" cy="3366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Picture 24">
            <a:extLst>
              <a:ext uri="{FF2B5EF4-FFF2-40B4-BE49-F238E27FC236}">
                <a16:creationId xmlns:a16="http://schemas.microsoft.com/office/drawing/2014/main" id="{31E3488E-113C-4CB2-9A24-881048469687}"/>
              </a:ext>
            </a:extLst>
          </p:cNvPr>
          <p:cNvPicPr>
            <a:picLocks noChangeAspect="1"/>
          </p:cNvPicPr>
          <p:nvPr/>
        </p:nvPicPr>
        <p:blipFill>
          <a:blip r:embed="rId4"/>
          <a:stretch>
            <a:fillRect/>
          </a:stretch>
        </p:blipFill>
        <p:spPr>
          <a:xfrm>
            <a:off x="5997199" y="6484122"/>
            <a:ext cx="1481287" cy="21069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25">
            <a:extLst>
              <a:ext uri="{FF2B5EF4-FFF2-40B4-BE49-F238E27FC236}">
                <a16:creationId xmlns:a16="http://schemas.microsoft.com/office/drawing/2014/main" id="{A9CAD5B0-97D2-4766-ACAE-2A8319E80DD4}"/>
              </a:ext>
            </a:extLst>
          </p:cNvPr>
          <p:cNvPicPr>
            <a:picLocks noChangeAspect="1"/>
          </p:cNvPicPr>
          <p:nvPr/>
        </p:nvPicPr>
        <p:blipFill>
          <a:blip r:embed="rId5"/>
          <a:stretch>
            <a:fillRect/>
          </a:stretch>
        </p:blipFill>
        <p:spPr>
          <a:xfrm>
            <a:off x="5690259" y="10698011"/>
            <a:ext cx="2235519" cy="3461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5593575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93F9D98B-8B40-2B25-D1AA-33CB182E5075}"/>
              </a:ext>
            </a:extLst>
          </p:cNvPr>
          <p:cNvSpPr/>
          <p:nvPr/>
        </p:nvSpPr>
        <p:spPr>
          <a:xfrm>
            <a:off x="8461439" y="4266113"/>
            <a:ext cx="1621972" cy="1621972"/>
          </a:xfrm>
          <a:prstGeom prst="ellipse">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Oval 14">
            <a:extLst>
              <a:ext uri="{FF2B5EF4-FFF2-40B4-BE49-F238E27FC236}">
                <a16:creationId xmlns:a16="http://schemas.microsoft.com/office/drawing/2014/main" id="{DE698306-D712-EA1E-2644-A726B3115D98}"/>
              </a:ext>
            </a:extLst>
          </p:cNvPr>
          <p:cNvSpPr/>
          <p:nvPr/>
        </p:nvSpPr>
        <p:spPr>
          <a:xfrm>
            <a:off x="8782567" y="-895351"/>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Oval 15">
            <a:extLst>
              <a:ext uri="{FF2B5EF4-FFF2-40B4-BE49-F238E27FC236}">
                <a16:creationId xmlns:a16="http://schemas.microsoft.com/office/drawing/2014/main" id="{2C597E59-1BE9-6D2D-CA86-FCBCBABFD1E9}"/>
              </a:ext>
            </a:extLst>
          </p:cNvPr>
          <p:cNvSpPr/>
          <p:nvPr/>
        </p:nvSpPr>
        <p:spPr>
          <a:xfrm>
            <a:off x="8954180" y="411998"/>
            <a:ext cx="379640" cy="379640"/>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7" name="Oval 16">
            <a:extLst>
              <a:ext uri="{FF2B5EF4-FFF2-40B4-BE49-F238E27FC236}">
                <a16:creationId xmlns:a16="http://schemas.microsoft.com/office/drawing/2014/main" id="{27FEF566-AA3E-DC06-C80C-45C05F34BABB}"/>
              </a:ext>
            </a:extLst>
          </p:cNvPr>
          <p:cNvSpPr/>
          <p:nvPr/>
        </p:nvSpPr>
        <p:spPr>
          <a:xfrm>
            <a:off x="8612584" y="113853"/>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9" name="TextBox 18">
            <a:extLst>
              <a:ext uri="{FF2B5EF4-FFF2-40B4-BE49-F238E27FC236}">
                <a16:creationId xmlns:a16="http://schemas.microsoft.com/office/drawing/2014/main" id="{AFA8E01B-B3F3-271D-4BE2-86F8BFC3E980}"/>
              </a:ext>
            </a:extLst>
          </p:cNvPr>
          <p:cNvSpPr txBox="1"/>
          <p:nvPr/>
        </p:nvSpPr>
        <p:spPr>
          <a:xfrm>
            <a:off x="3873941" y="2322108"/>
            <a:ext cx="184731" cy="646332"/>
          </a:xfrm>
          <a:prstGeom prst="rect">
            <a:avLst/>
          </a:prstGeom>
          <a:noFill/>
        </p:spPr>
        <p:txBody>
          <a:bodyPr wrap="none" rtlCol="0">
            <a:spAutoFit/>
          </a:bodyPr>
          <a:lstStyle/>
          <a:p>
            <a:endParaRPr lang="en-IN" sz="3600" dirty="0">
              <a:latin typeface="Montserrat Medium" panose="00000600000000000000" pitchFamily="50" charset="0"/>
            </a:endParaRPr>
          </a:p>
        </p:txBody>
      </p:sp>
      <p:sp>
        <p:nvSpPr>
          <p:cNvPr id="23" name="Oval 22">
            <a:extLst>
              <a:ext uri="{FF2B5EF4-FFF2-40B4-BE49-F238E27FC236}">
                <a16:creationId xmlns:a16="http://schemas.microsoft.com/office/drawing/2014/main" id="{8B897A69-1CD5-4FE5-B3DB-7937CB4D83CC}"/>
              </a:ext>
            </a:extLst>
          </p:cNvPr>
          <p:cNvSpPr/>
          <p:nvPr/>
        </p:nvSpPr>
        <p:spPr>
          <a:xfrm>
            <a:off x="8688465" y="3755568"/>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pic>
        <p:nvPicPr>
          <p:cNvPr id="24" name="Picture 23">
            <a:extLst>
              <a:ext uri="{FF2B5EF4-FFF2-40B4-BE49-F238E27FC236}">
                <a16:creationId xmlns:a16="http://schemas.microsoft.com/office/drawing/2014/main" id="{C169FB4F-9699-4212-9E25-145796820D92}"/>
              </a:ext>
            </a:extLst>
          </p:cNvPr>
          <p:cNvPicPr>
            <a:picLocks noChangeAspect="1"/>
          </p:cNvPicPr>
          <p:nvPr/>
        </p:nvPicPr>
        <p:blipFill>
          <a:blip r:embed="rId3"/>
          <a:stretch>
            <a:fillRect/>
          </a:stretch>
        </p:blipFill>
        <p:spPr>
          <a:xfrm>
            <a:off x="5420179" y="-4262097"/>
            <a:ext cx="2235519" cy="3366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Picture 24">
            <a:extLst>
              <a:ext uri="{FF2B5EF4-FFF2-40B4-BE49-F238E27FC236}">
                <a16:creationId xmlns:a16="http://schemas.microsoft.com/office/drawing/2014/main" id="{19A48575-E675-439A-AC10-48A2EE6373FF}"/>
              </a:ext>
            </a:extLst>
          </p:cNvPr>
          <p:cNvPicPr>
            <a:picLocks noChangeAspect="1"/>
          </p:cNvPicPr>
          <p:nvPr/>
        </p:nvPicPr>
        <p:blipFill>
          <a:blip r:embed="rId4"/>
          <a:stretch>
            <a:fillRect/>
          </a:stretch>
        </p:blipFill>
        <p:spPr>
          <a:xfrm>
            <a:off x="5369698" y="503992"/>
            <a:ext cx="2286000" cy="32515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25">
            <a:extLst>
              <a:ext uri="{FF2B5EF4-FFF2-40B4-BE49-F238E27FC236}">
                <a16:creationId xmlns:a16="http://schemas.microsoft.com/office/drawing/2014/main" id="{659C219A-065E-4501-AF8E-582999AA5E80}"/>
              </a:ext>
            </a:extLst>
          </p:cNvPr>
          <p:cNvPicPr>
            <a:picLocks noChangeAspect="1"/>
          </p:cNvPicPr>
          <p:nvPr/>
        </p:nvPicPr>
        <p:blipFill>
          <a:blip r:embed="rId5"/>
          <a:stretch>
            <a:fillRect/>
          </a:stretch>
        </p:blipFill>
        <p:spPr>
          <a:xfrm>
            <a:off x="5715902" y="6375608"/>
            <a:ext cx="1566642" cy="24256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TextBox 26">
            <a:extLst>
              <a:ext uri="{FF2B5EF4-FFF2-40B4-BE49-F238E27FC236}">
                <a16:creationId xmlns:a16="http://schemas.microsoft.com/office/drawing/2014/main" id="{D6C00C90-98C3-4974-A76B-822B7951A201}"/>
              </a:ext>
            </a:extLst>
          </p:cNvPr>
          <p:cNvSpPr txBox="1"/>
          <p:nvPr/>
        </p:nvSpPr>
        <p:spPr>
          <a:xfrm>
            <a:off x="699398" y="1860444"/>
            <a:ext cx="4274099" cy="1077218"/>
          </a:xfrm>
          <a:prstGeom prst="rect">
            <a:avLst/>
          </a:prstGeom>
          <a:noFill/>
        </p:spPr>
        <p:txBody>
          <a:bodyPr wrap="square" rtlCol="0">
            <a:spAutoFit/>
          </a:bodyPr>
          <a:lstStyle/>
          <a:p>
            <a:r>
              <a:rPr lang="en-IN" sz="3200" b="1" spc="450" dirty="0">
                <a:solidFill>
                  <a:schemeClr val="tx1">
                    <a:lumMod val="65000"/>
                    <a:lumOff val="35000"/>
                  </a:schemeClr>
                </a:solidFill>
                <a:latin typeface="Arial Rounded MT Bold" panose="020F0704030504030204" pitchFamily="34" charset="0"/>
                <a:ea typeface="Open Sans Semibold" panose="020B0706030804020204" pitchFamily="34" charset="0"/>
                <a:cs typeface="Open Sans Semibold" panose="020B0706030804020204" pitchFamily="34" charset="0"/>
              </a:rPr>
              <a:t>Jack Williamson</a:t>
            </a:r>
          </a:p>
          <a:p>
            <a:r>
              <a:rPr lang="en-IN" sz="3200" b="1" spc="450" dirty="0">
                <a:solidFill>
                  <a:schemeClr val="tx1">
                    <a:lumMod val="65000"/>
                    <a:lumOff val="35000"/>
                  </a:schemeClr>
                </a:solidFill>
                <a:latin typeface="Arial Rounded MT Bold" panose="020F0704030504030204" pitchFamily="34" charset="0"/>
                <a:ea typeface="Open Sans Semibold" panose="020B0706030804020204" pitchFamily="34" charset="0"/>
                <a:cs typeface="Open Sans Semibold" panose="020B0706030804020204" pitchFamily="34" charset="0"/>
              </a:rPr>
              <a:t>     Writings</a:t>
            </a:r>
          </a:p>
        </p:txBody>
      </p:sp>
    </p:spTree>
    <p:extLst>
      <p:ext uri="{BB962C8B-B14F-4D97-AF65-F5344CB8AC3E}">
        <p14:creationId xmlns:p14="http://schemas.microsoft.com/office/powerpoint/2010/main" val="588066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93F9D98B-8B40-2B25-D1AA-33CB182E5075}"/>
              </a:ext>
            </a:extLst>
          </p:cNvPr>
          <p:cNvSpPr/>
          <p:nvPr/>
        </p:nvSpPr>
        <p:spPr>
          <a:xfrm>
            <a:off x="8461439" y="4266113"/>
            <a:ext cx="1621972" cy="1621972"/>
          </a:xfrm>
          <a:prstGeom prst="ellipse">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Oval 14">
            <a:extLst>
              <a:ext uri="{FF2B5EF4-FFF2-40B4-BE49-F238E27FC236}">
                <a16:creationId xmlns:a16="http://schemas.microsoft.com/office/drawing/2014/main" id="{DE698306-D712-EA1E-2644-A726B3115D98}"/>
              </a:ext>
            </a:extLst>
          </p:cNvPr>
          <p:cNvSpPr/>
          <p:nvPr/>
        </p:nvSpPr>
        <p:spPr>
          <a:xfrm>
            <a:off x="8782567" y="-895351"/>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Oval 15">
            <a:extLst>
              <a:ext uri="{FF2B5EF4-FFF2-40B4-BE49-F238E27FC236}">
                <a16:creationId xmlns:a16="http://schemas.microsoft.com/office/drawing/2014/main" id="{2C597E59-1BE9-6D2D-CA86-FCBCBABFD1E9}"/>
              </a:ext>
            </a:extLst>
          </p:cNvPr>
          <p:cNvSpPr/>
          <p:nvPr/>
        </p:nvSpPr>
        <p:spPr>
          <a:xfrm>
            <a:off x="8954180" y="411998"/>
            <a:ext cx="379640" cy="379640"/>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7" name="Oval 16">
            <a:extLst>
              <a:ext uri="{FF2B5EF4-FFF2-40B4-BE49-F238E27FC236}">
                <a16:creationId xmlns:a16="http://schemas.microsoft.com/office/drawing/2014/main" id="{27FEF566-AA3E-DC06-C80C-45C05F34BABB}"/>
              </a:ext>
            </a:extLst>
          </p:cNvPr>
          <p:cNvSpPr/>
          <p:nvPr/>
        </p:nvSpPr>
        <p:spPr>
          <a:xfrm>
            <a:off x="8612584" y="113853"/>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9" name="TextBox 18">
            <a:extLst>
              <a:ext uri="{FF2B5EF4-FFF2-40B4-BE49-F238E27FC236}">
                <a16:creationId xmlns:a16="http://schemas.microsoft.com/office/drawing/2014/main" id="{AFA8E01B-B3F3-271D-4BE2-86F8BFC3E980}"/>
              </a:ext>
            </a:extLst>
          </p:cNvPr>
          <p:cNvSpPr txBox="1"/>
          <p:nvPr/>
        </p:nvSpPr>
        <p:spPr>
          <a:xfrm>
            <a:off x="3873941" y="2322108"/>
            <a:ext cx="184731" cy="646332"/>
          </a:xfrm>
          <a:prstGeom prst="rect">
            <a:avLst/>
          </a:prstGeom>
          <a:noFill/>
        </p:spPr>
        <p:txBody>
          <a:bodyPr wrap="none" rtlCol="0">
            <a:spAutoFit/>
          </a:bodyPr>
          <a:lstStyle/>
          <a:p>
            <a:endParaRPr lang="en-IN" sz="3600" dirty="0">
              <a:latin typeface="Montserrat Medium" panose="00000600000000000000" pitchFamily="50" charset="0"/>
            </a:endParaRPr>
          </a:p>
        </p:txBody>
      </p:sp>
      <p:sp>
        <p:nvSpPr>
          <p:cNvPr id="23" name="Oval 22">
            <a:extLst>
              <a:ext uri="{FF2B5EF4-FFF2-40B4-BE49-F238E27FC236}">
                <a16:creationId xmlns:a16="http://schemas.microsoft.com/office/drawing/2014/main" id="{8B897A69-1CD5-4FE5-B3DB-7937CB4D83CC}"/>
              </a:ext>
            </a:extLst>
          </p:cNvPr>
          <p:cNvSpPr/>
          <p:nvPr/>
        </p:nvSpPr>
        <p:spPr>
          <a:xfrm>
            <a:off x="8688465" y="3755568"/>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pic>
        <p:nvPicPr>
          <p:cNvPr id="24" name="Picture 23">
            <a:extLst>
              <a:ext uri="{FF2B5EF4-FFF2-40B4-BE49-F238E27FC236}">
                <a16:creationId xmlns:a16="http://schemas.microsoft.com/office/drawing/2014/main" id="{72386833-EDB9-4D15-B5ED-654C2BF4E807}"/>
              </a:ext>
            </a:extLst>
          </p:cNvPr>
          <p:cNvPicPr>
            <a:picLocks noChangeAspect="1"/>
          </p:cNvPicPr>
          <p:nvPr/>
        </p:nvPicPr>
        <p:blipFill>
          <a:blip r:embed="rId3"/>
          <a:stretch>
            <a:fillRect/>
          </a:stretch>
        </p:blipFill>
        <p:spPr>
          <a:xfrm>
            <a:off x="5430167" y="-9254438"/>
            <a:ext cx="2235519" cy="3366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Picture 24">
            <a:extLst>
              <a:ext uri="{FF2B5EF4-FFF2-40B4-BE49-F238E27FC236}">
                <a16:creationId xmlns:a16="http://schemas.microsoft.com/office/drawing/2014/main" id="{1FFE9A59-4520-4F15-8BEB-0C075395E742}"/>
              </a:ext>
            </a:extLst>
          </p:cNvPr>
          <p:cNvPicPr>
            <a:picLocks noChangeAspect="1"/>
          </p:cNvPicPr>
          <p:nvPr/>
        </p:nvPicPr>
        <p:blipFill>
          <a:blip r:embed="rId4"/>
          <a:stretch>
            <a:fillRect/>
          </a:stretch>
        </p:blipFill>
        <p:spPr>
          <a:xfrm>
            <a:off x="5673600" y="-3492656"/>
            <a:ext cx="1608943" cy="22885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25">
            <a:extLst>
              <a:ext uri="{FF2B5EF4-FFF2-40B4-BE49-F238E27FC236}">
                <a16:creationId xmlns:a16="http://schemas.microsoft.com/office/drawing/2014/main" id="{3F6F5AA6-0A41-404B-99B7-EEAF4754F98A}"/>
              </a:ext>
            </a:extLst>
          </p:cNvPr>
          <p:cNvPicPr>
            <a:picLocks noChangeAspect="1"/>
          </p:cNvPicPr>
          <p:nvPr/>
        </p:nvPicPr>
        <p:blipFill>
          <a:blip r:embed="rId5"/>
          <a:stretch>
            <a:fillRect/>
          </a:stretch>
        </p:blipFill>
        <p:spPr>
          <a:xfrm>
            <a:off x="5431975" y="804838"/>
            <a:ext cx="2235519" cy="3461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B3514D2F-0C53-47AF-97D5-6FDC46D6206F}"/>
              </a:ext>
            </a:extLst>
          </p:cNvPr>
          <p:cNvSpPr txBox="1"/>
          <p:nvPr/>
        </p:nvSpPr>
        <p:spPr>
          <a:xfrm>
            <a:off x="699398" y="1860444"/>
            <a:ext cx="4274099" cy="1077218"/>
          </a:xfrm>
          <a:prstGeom prst="rect">
            <a:avLst/>
          </a:prstGeom>
          <a:noFill/>
        </p:spPr>
        <p:txBody>
          <a:bodyPr wrap="square" rtlCol="0">
            <a:spAutoFit/>
          </a:bodyPr>
          <a:lstStyle/>
          <a:p>
            <a:r>
              <a:rPr lang="en-IN" sz="3200" b="1" spc="450" dirty="0">
                <a:solidFill>
                  <a:schemeClr val="tx1">
                    <a:lumMod val="65000"/>
                    <a:lumOff val="35000"/>
                  </a:schemeClr>
                </a:solidFill>
                <a:latin typeface="Arial Rounded MT Bold" panose="020F0704030504030204" pitchFamily="34" charset="0"/>
                <a:ea typeface="Open Sans Semibold" panose="020B0706030804020204" pitchFamily="34" charset="0"/>
                <a:cs typeface="Open Sans Semibold" panose="020B0706030804020204" pitchFamily="34" charset="0"/>
              </a:rPr>
              <a:t>Jack Williamson</a:t>
            </a:r>
          </a:p>
          <a:p>
            <a:r>
              <a:rPr lang="en-IN" sz="3200" b="1" spc="450" dirty="0">
                <a:solidFill>
                  <a:schemeClr val="tx1">
                    <a:lumMod val="65000"/>
                    <a:lumOff val="35000"/>
                  </a:schemeClr>
                </a:solidFill>
                <a:latin typeface="Arial Rounded MT Bold" panose="020F0704030504030204" pitchFamily="34" charset="0"/>
                <a:ea typeface="Open Sans Semibold" panose="020B0706030804020204" pitchFamily="34" charset="0"/>
                <a:cs typeface="Open Sans Semibold" panose="020B0706030804020204" pitchFamily="34" charset="0"/>
              </a:rPr>
              <a:t>     Writings</a:t>
            </a:r>
          </a:p>
        </p:txBody>
      </p:sp>
      <p:pic>
        <p:nvPicPr>
          <p:cNvPr id="3" name="Picture 2">
            <a:extLst>
              <a:ext uri="{FF2B5EF4-FFF2-40B4-BE49-F238E27FC236}">
                <a16:creationId xmlns:a16="http://schemas.microsoft.com/office/drawing/2014/main" id="{EC8D4135-9542-40D7-9A8C-9D623ACC6A3A}"/>
              </a:ext>
            </a:extLst>
          </p:cNvPr>
          <p:cNvPicPr>
            <a:picLocks noChangeAspect="1"/>
          </p:cNvPicPr>
          <p:nvPr/>
        </p:nvPicPr>
        <p:blipFill>
          <a:blip r:embed="rId6"/>
          <a:stretch>
            <a:fillRect/>
          </a:stretch>
        </p:blipFill>
        <p:spPr>
          <a:xfrm>
            <a:off x="5673600" y="6275068"/>
            <a:ext cx="1992086" cy="26746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2901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93F9D98B-8B40-2B25-D1AA-33CB182E5075}"/>
              </a:ext>
            </a:extLst>
          </p:cNvPr>
          <p:cNvSpPr/>
          <p:nvPr/>
        </p:nvSpPr>
        <p:spPr>
          <a:xfrm>
            <a:off x="8461439" y="4266113"/>
            <a:ext cx="1621972" cy="1621972"/>
          </a:xfrm>
          <a:prstGeom prst="ellipse">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Oval 14">
            <a:extLst>
              <a:ext uri="{FF2B5EF4-FFF2-40B4-BE49-F238E27FC236}">
                <a16:creationId xmlns:a16="http://schemas.microsoft.com/office/drawing/2014/main" id="{DE698306-D712-EA1E-2644-A726B3115D98}"/>
              </a:ext>
            </a:extLst>
          </p:cNvPr>
          <p:cNvSpPr/>
          <p:nvPr/>
        </p:nvSpPr>
        <p:spPr>
          <a:xfrm>
            <a:off x="8782567" y="-895351"/>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Oval 15">
            <a:extLst>
              <a:ext uri="{FF2B5EF4-FFF2-40B4-BE49-F238E27FC236}">
                <a16:creationId xmlns:a16="http://schemas.microsoft.com/office/drawing/2014/main" id="{2C597E59-1BE9-6D2D-CA86-FCBCBABFD1E9}"/>
              </a:ext>
            </a:extLst>
          </p:cNvPr>
          <p:cNvSpPr/>
          <p:nvPr/>
        </p:nvSpPr>
        <p:spPr>
          <a:xfrm>
            <a:off x="8954180" y="411998"/>
            <a:ext cx="379640" cy="379640"/>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7" name="Oval 16">
            <a:extLst>
              <a:ext uri="{FF2B5EF4-FFF2-40B4-BE49-F238E27FC236}">
                <a16:creationId xmlns:a16="http://schemas.microsoft.com/office/drawing/2014/main" id="{27FEF566-AA3E-DC06-C80C-45C05F34BABB}"/>
              </a:ext>
            </a:extLst>
          </p:cNvPr>
          <p:cNvSpPr/>
          <p:nvPr/>
        </p:nvSpPr>
        <p:spPr>
          <a:xfrm>
            <a:off x="8612584" y="113853"/>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9" name="TextBox 18">
            <a:extLst>
              <a:ext uri="{FF2B5EF4-FFF2-40B4-BE49-F238E27FC236}">
                <a16:creationId xmlns:a16="http://schemas.microsoft.com/office/drawing/2014/main" id="{AFA8E01B-B3F3-271D-4BE2-86F8BFC3E980}"/>
              </a:ext>
            </a:extLst>
          </p:cNvPr>
          <p:cNvSpPr txBox="1"/>
          <p:nvPr/>
        </p:nvSpPr>
        <p:spPr>
          <a:xfrm>
            <a:off x="3873941" y="2322108"/>
            <a:ext cx="184731" cy="646332"/>
          </a:xfrm>
          <a:prstGeom prst="rect">
            <a:avLst/>
          </a:prstGeom>
          <a:noFill/>
        </p:spPr>
        <p:txBody>
          <a:bodyPr wrap="none" rtlCol="0">
            <a:spAutoFit/>
          </a:bodyPr>
          <a:lstStyle/>
          <a:p>
            <a:endParaRPr lang="en-IN" sz="3600" dirty="0">
              <a:latin typeface="Montserrat Medium" panose="00000600000000000000" pitchFamily="50" charset="0"/>
            </a:endParaRPr>
          </a:p>
        </p:txBody>
      </p:sp>
      <p:sp>
        <p:nvSpPr>
          <p:cNvPr id="23" name="Oval 22">
            <a:extLst>
              <a:ext uri="{FF2B5EF4-FFF2-40B4-BE49-F238E27FC236}">
                <a16:creationId xmlns:a16="http://schemas.microsoft.com/office/drawing/2014/main" id="{8B897A69-1CD5-4FE5-B3DB-7937CB4D83CC}"/>
              </a:ext>
            </a:extLst>
          </p:cNvPr>
          <p:cNvSpPr/>
          <p:nvPr/>
        </p:nvSpPr>
        <p:spPr>
          <a:xfrm>
            <a:off x="8688465" y="3755568"/>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pic>
        <p:nvPicPr>
          <p:cNvPr id="25" name="Picture 24">
            <a:extLst>
              <a:ext uri="{FF2B5EF4-FFF2-40B4-BE49-F238E27FC236}">
                <a16:creationId xmlns:a16="http://schemas.microsoft.com/office/drawing/2014/main" id="{1FFE9A59-4520-4F15-8BEB-0C075395E742}"/>
              </a:ext>
            </a:extLst>
          </p:cNvPr>
          <p:cNvPicPr>
            <a:picLocks noChangeAspect="1"/>
          </p:cNvPicPr>
          <p:nvPr/>
        </p:nvPicPr>
        <p:blipFill>
          <a:blip r:embed="rId3"/>
          <a:stretch>
            <a:fillRect/>
          </a:stretch>
        </p:blipFill>
        <p:spPr>
          <a:xfrm>
            <a:off x="5661804" y="-8064656"/>
            <a:ext cx="1608943" cy="22885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25">
            <a:extLst>
              <a:ext uri="{FF2B5EF4-FFF2-40B4-BE49-F238E27FC236}">
                <a16:creationId xmlns:a16="http://schemas.microsoft.com/office/drawing/2014/main" id="{3F6F5AA6-0A41-404B-99B7-EEAF4754F98A}"/>
              </a:ext>
            </a:extLst>
          </p:cNvPr>
          <p:cNvPicPr>
            <a:picLocks noChangeAspect="1"/>
          </p:cNvPicPr>
          <p:nvPr/>
        </p:nvPicPr>
        <p:blipFill>
          <a:blip r:embed="rId4"/>
          <a:stretch>
            <a:fillRect/>
          </a:stretch>
        </p:blipFill>
        <p:spPr>
          <a:xfrm>
            <a:off x="5511803" y="-3171139"/>
            <a:ext cx="1850568" cy="28652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B3514D2F-0C53-47AF-97D5-6FDC46D6206F}"/>
              </a:ext>
            </a:extLst>
          </p:cNvPr>
          <p:cNvSpPr txBox="1"/>
          <p:nvPr/>
        </p:nvSpPr>
        <p:spPr>
          <a:xfrm>
            <a:off x="699398" y="1860444"/>
            <a:ext cx="4274099" cy="1077218"/>
          </a:xfrm>
          <a:prstGeom prst="rect">
            <a:avLst/>
          </a:prstGeom>
          <a:noFill/>
        </p:spPr>
        <p:txBody>
          <a:bodyPr wrap="square" rtlCol="0">
            <a:spAutoFit/>
          </a:bodyPr>
          <a:lstStyle/>
          <a:p>
            <a:r>
              <a:rPr lang="en-IN" sz="3200" b="1" spc="450" dirty="0">
                <a:solidFill>
                  <a:schemeClr val="tx1">
                    <a:lumMod val="65000"/>
                    <a:lumOff val="35000"/>
                  </a:schemeClr>
                </a:solidFill>
                <a:latin typeface="Arial Rounded MT Bold" panose="020F0704030504030204" pitchFamily="34" charset="0"/>
                <a:ea typeface="Open Sans Semibold" panose="020B0706030804020204" pitchFamily="34" charset="0"/>
                <a:cs typeface="Open Sans Semibold" panose="020B0706030804020204" pitchFamily="34" charset="0"/>
              </a:rPr>
              <a:t>Jack Williamson</a:t>
            </a:r>
          </a:p>
          <a:p>
            <a:r>
              <a:rPr lang="en-IN" sz="3200" b="1" spc="450" dirty="0">
                <a:solidFill>
                  <a:schemeClr val="tx1">
                    <a:lumMod val="65000"/>
                    <a:lumOff val="35000"/>
                  </a:schemeClr>
                </a:solidFill>
                <a:latin typeface="Arial Rounded MT Bold" panose="020F0704030504030204" pitchFamily="34" charset="0"/>
                <a:ea typeface="Open Sans Semibold" panose="020B0706030804020204" pitchFamily="34" charset="0"/>
                <a:cs typeface="Open Sans Semibold" panose="020B0706030804020204" pitchFamily="34" charset="0"/>
              </a:rPr>
              <a:t>     Writings</a:t>
            </a:r>
          </a:p>
        </p:txBody>
      </p:sp>
      <p:pic>
        <p:nvPicPr>
          <p:cNvPr id="12" name="Picture 11">
            <a:extLst>
              <a:ext uri="{FF2B5EF4-FFF2-40B4-BE49-F238E27FC236}">
                <a16:creationId xmlns:a16="http://schemas.microsoft.com/office/drawing/2014/main" id="{2E04DFF7-39CC-4548-A36F-F71534E5FFC9}"/>
              </a:ext>
            </a:extLst>
          </p:cNvPr>
          <p:cNvPicPr>
            <a:picLocks noChangeAspect="1"/>
          </p:cNvPicPr>
          <p:nvPr/>
        </p:nvPicPr>
        <p:blipFill>
          <a:blip r:embed="rId5"/>
          <a:stretch>
            <a:fillRect/>
          </a:stretch>
        </p:blipFill>
        <p:spPr>
          <a:xfrm>
            <a:off x="5308694" y="984798"/>
            <a:ext cx="2443959" cy="32813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30855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54352597-7A6D-4235-B061-338BA26B56C2}"/>
              </a:ext>
            </a:extLst>
          </p:cNvPr>
          <p:cNvSpPr/>
          <p:nvPr/>
        </p:nvSpPr>
        <p:spPr>
          <a:xfrm>
            <a:off x="4435069" y="4469673"/>
            <a:ext cx="1001086" cy="964957"/>
          </a:xfrm>
          <a:prstGeom prst="ellipse">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 name="Google Shape;258;p33">
            <a:extLst>
              <a:ext uri="{FF2B5EF4-FFF2-40B4-BE49-F238E27FC236}">
                <a16:creationId xmlns:a16="http://schemas.microsoft.com/office/drawing/2014/main" id="{C0A342F3-CED2-4724-A7AE-5BD8CF1F5DE7}"/>
              </a:ext>
            </a:extLst>
          </p:cNvPr>
          <p:cNvSpPr txBox="1">
            <a:spLocks/>
          </p:cNvSpPr>
          <p:nvPr/>
        </p:nvSpPr>
        <p:spPr>
          <a:xfrm>
            <a:off x="2468634" y="1575863"/>
            <a:ext cx="7600837" cy="172772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400" b="1" dirty="0">
                <a:solidFill>
                  <a:schemeClr val="bg2"/>
                </a:solidFill>
                <a:latin typeface="Consolas" panose="020B0609020204030204" pitchFamily="49" charset="0"/>
              </a:rPr>
              <a:t>CHARACTERS</a:t>
            </a:r>
          </a:p>
        </p:txBody>
      </p:sp>
      <p:pic>
        <p:nvPicPr>
          <p:cNvPr id="9" name="Graphic 8" descr="Video camera with solid fill">
            <a:extLst>
              <a:ext uri="{FF2B5EF4-FFF2-40B4-BE49-F238E27FC236}">
                <a16:creationId xmlns:a16="http://schemas.microsoft.com/office/drawing/2014/main" id="{B5D0B3DA-DBDF-4214-BF05-2DC326FF7A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6482" y="-2595109"/>
            <a:ext cx="1143002" cy="1143002"/>
          </a:xfrm>
          <a:prstGeom prst="rect">
            <a:avLst/>
          </a:prstGeom>
        </p:spPr>
      </p:pic>
      <p:sp>
        <p:nvSpPr>
          <p:cNvPr id="13" name="Oval 12">
            <a:extLst>
              <a:ext uri="{FF2B5EF4-FFF2-40B4-BE49-F238E27FC236}">
                <a16:creationId xmlns:a16="http://schemas.microsoft.com/office/drawing/2014/main" id="{AE9B78D7-498B-432C-85B4-14A3EBC3C2B1}"/>
              </a:ext>
            </a:extLst>
          </p:cNvPr>
          <p:cNvSpPr/>
          <p:nvPr/>
        </p:nvSpPr>
        <p:spPr>
          <a:xfrm rot="20916348">
            <a:off x="443719" y="5024329"/>
            <a:ext cx="812576" cy="820600"/>
          </a:xfrm>
          <a:prstGeom prst="ellipse">
            <a:avLst/>
          </a:prstGeom>
          <a:noFill/>
          <a:ln w="254000">
            <a:solidFill>
              <a:srgbClr val="F4B8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4" name="Oval 13">
            <a:extLst>
              <a:ext uri="{FF2B5EF4-FFF2-40B4-BE49-F238E27FC236}">
                <a16:creationId xmlns:a16="http://schemas.microsoft.com/office/drawing/2014/main" id="{36E27EFC-8128-433F-AA35-75D8F58327F1}"/>
              </a:ext>
            </a:extLst>
          </p:cNvPr>
          <p:cNvSpPr/>
          <p:nvPr/>
        </p:nvSpPr>
        <p:spPr>
          <a:xfrm>
            <a:off x="-1129761" y="1575863"/>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Oval 14">
            <a:extLst>
              <a:ext uri="{FF2B5EF4-FFF2-40B4-BE49-F238E27FC236}">
                <a16:creationId xmlns:a16="http://schemas.microsoft.com/office/drawing/2014/main" id="{54E5E8FE-0DF9-4C41-8D83-47F771CBAEE5}"/>
              </a:ext>
            </a:extLst>
          </p:cNvPr>
          <p:cNvSpPr/>
          <p:nvPr/>
        </p:nvSpPr>
        <p:spPr>
          <a:xfrm>
            <a:off x="7964373" y="-166888"/>
            <a:ext cx="379640" cy="379640"/>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Oval 15">
            <a:extLst>
              <a:ext uri="{FF2B5EF4-FFF2-40B4-BE49-F238E27FC236}">
                <a16:creationId xmlns:a16="http://schemas.microsoft.com/office/drawing/2014/main" id="{7FB2F5CD-5FED-4E1D-9110-2C2388AC3953}"/>
              </a:ext>
            </a:extLst>
          </p:cNvPr>
          <p:cNvSpPr/>
          <p:nvPr/>
        </p:nvSpPr>
        <p:spPr>
          <a:xfrm>
            <a:off x="774126" y="4469673"/>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0" name="TextBox 19">
            <a:extLst>
              <a:ext uri="{FF2B5EF4-FFF2-40B4-BE49-F238E27FC236}">
                <a16:creationId xmlns:a16="http://schemas.microsoft.com/office/drawing/2014/main" id="{74BD0EC6-EF0D-474A-B2E1-F2DB88A4FD35}"/>
              </a:ext>
            </a:extLst>
          </p:cNvPr>
          <p:cNvSpPr txBox="1"/>
          <p:nvPr/>
        </p:nvSpPr>
        <p:spPr>
          <a:xfrm>
            <a:off x="1548994" y="6353127"/>
            <a:ext cx="5772150" cy="646331"/>
          </a:xfrm>
          <a:prstGeom prst="rect">
            <a:avLst/>
          </a:prstGeom>
          <a:noFill/>
        </p:spPr>
        <p:txBody>
          <a:bodyPr wrap="square">
            <a:spAutoFit/>
          </a:bodyPr>
          <a:lstStyle/>
          <a:p>
            <a:r>
              <a:rPr lang="en-US" sz="3600" b="1" dirty="0"/>
              <a:t>Professor Thomas Kelvin</a:t>
            </a:r>
          </a:p>
        </p:txBody>
      </p:sp>
      <p:sp>
        <p:nvSpPr>
          <p:cNvPr id="21" name="TextBox 20">
            <a:extLst>
              <a:ext uri="{FF2B5EF4-FFF2-40B4-BE49-F238E27FC236}">
                <a16:creationId xmlns:a16="http://schemas.microsoft.com/office/drawing/2014/main" id="{588C01B5-62F6-48B1-9093-48E30F69582B}"/>
              </a:ext>
            </a:extLst>
          </p:cNvPr>
          <p:cNvSpPr txBox="1"/>
          <p:nvPr/>
        </p:nvSpPr>
        <p:spPr>
          <a:xfrm>
            <a:off x="1548994" y="7147409"/>
            <a:ext cx="7001401" cy="1200329"/>
          </a:xfrm>
          <a:prstGeom prst="rect">
            <a:avLst/>
          </a:prstGeom>
          <a:noFill/>
        </p:spPr>
        <p:txBody>
          <a:bodyPr wrap="square" rtlCol="0">
            <a:spAutoFit/>
          </a:bodyPr>
          <a:lstStyle/>
          <a:p>
            <a:r>
              <a:rPr lang="en-US" sz="2400" dirty="0">
                <a:solidFill>
                  <a:schemeClr val="tx1"/>
                </a:solidFill>
              </a:rPr>
              <a:t>The protagonist and narrator of the story.</a:t>
            </a:r>
          </a:p>
          <a:p>
            <a:r>
              <a:rPr lang="en-US" sz="2400" dirty="0"/>
              <a:t>An adventurous scientist who is on a quest to discover radium deposits</a:t>
            </a:r>
            <a:endParaRPr lang="en-US" sz="1800" dirty="0">
              <a:solidFill>
                <a:schemeClr val="tx1"/>
              </a:solidFill>
            </a:endParaRPr>
          </a:p>
        </p:txBody>
      </p:sp>
      <p:pic>
        <p:nvPicPr>
          <p:cNvPr id="22" name="Picture 21">
            <a:extLst>
              <a:ext uri="{FF2B5EF4-FFF2-40B4-BE49-F238E27FC236}">
                <a16:creationId xmlns:a16="http://schemas.microsoft.com/office/drawing/2014/main" id="{EB48E98D-37E6-4BAD-840F-07EE6EC88358}"/>
              </a:ext>
            </a:extLst>
          </p:cNvPr>
          <p:cNvPicPr>
            <a:picLocks noChangeAspect="1"/>
          </p:cNvPicPr>
          <p:nvPr/>
        </p:nvPicPr>
        <p:blipFill>
          <a:blip r:embed="rId5"/>
          <a:stretch>
            <a:fillRect/>
          </a:stretch>
        </p:blipFill>
        <p:spPr>
          <a:xfrm>
            <a:off x="7321144" y="5236745"/>
            <a:ext cx="2238459" cy="2437833"/>
          </a:xfrm>
          <a:prstGeom prst="rect">
            <a:avLst/>
          </a:prstGeom>
        </p:spPr>
      </p:pic>
      <p:cxnSp>
        <p:nvCxnSpPr>
          <p:cNvPr id="23" name="Straight Connector 22">
            <a:extLst>
              <a:ext uri="{FF2B5EF4-FFF2-40B4-BE49-F238E27FC236}">
                <a16:creationId xmlns:a16="http://schemas.microsoft.com/office/drawing/2014/main" id="{4594CDB0-E184-4FD6-87F1-AFFD0FC574FF}"/>
              </a:ext>
            </a:extLst>
          </p:cNvPr>
          <p:cNvCxnSpPr>
            <a:cxnSpLocks/>
          </p:cNvCxnSpPr>
          <p:nvPr/>
        </p:nvCxnSpPr>
        <p:spPr>
          <a:xfrm>
            <a:off x="8340457" y="5214489"/>
            <a:ext cx="0" cy="440282"/>
          </a:xfrm>
          <a:prstGeom prst="line">
            <a:avLst/>
          </a:prstGeom>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DA45B278-3C13-4C39-96AB-27B6A7B3E857}"/>
              </a:ext>
            </a:extLst>
          </p:cNvPr>
          <p:cNvSpPr txBox="1"/>
          <p:nvPr/>
        </p:nvSpPr>
        <p:spPr>
          <a:xfrm>
            <a:off x="8440373" y="5122778"/>
            <a:ext cx="1629098" cy="584775"/>
          </a:xfrm>
          <a:prstGeom prst="rect">
            <a:avLst/>
          </a:prstGeom>
          <a:noFill/>
        </p:spPr>
        <p:txBody>
          <a:bodyPr wrap="square" rtlCol="0">
            <a:spAutoFit/>
          </a:bodyPr>
          <a:lstStyle/>
          <a:p>
            <a:r>
              <a:rPr lang="en-US" sz="3200" dirty="0"/>
              <a:t>01</a:t>
            </a:r>
          </a:p>
        </p:txBody>
      </p:sp>
    </p:spTree>
    <p:extLst>
      <p:ext uri="{BB962C8B-B14F-4D97-AF65-F5344CB8AC3E}">
        <p14:creationId xmlns:p14="http://schemas.microsoft.com/office/powerpoint/2010/main" val="2010434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54352597-7A6D-4235-B061-338BA26B56C2}"/>
              </a:ext>
            </a:extLst>
          </p:cNvPr>
          <p:cNvSpPr/>
          <p:nvPr/>
        </p:nvSpPr>
        <p:spPr>
          <a:xfrm>
            <a:off x="-179818" y="4249532"/>
            <a:ext cx="1001086" cy="964957"/>
          </a:xfrm>
          <a:prstGeom prst="ellipse">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 name="Google Shape;258;p33">
            <a:extLst>
              <a:ext uri="{FF2B5EF4-FFF2-40B4-BE49-F238E27FC236}">
                <a16:creationId xmlns:a16="http://schemas.microsoft.com/office/drawing/2014/main" id="{C0A342F3-CED2-4724-A7AE-5BD8CF1F5DE7}"/>
              </a:ext>
            </a:extLst>
          </p:cNvPr>
          <p:cNvSpPr txBox="1">
            <a:spLocks/>
          </p:cNvSpPr>
          <p:nvPr/>
        </p:nvSpPr>
        <p:spPr>
          <a:xfrm>
            <a:off x="608314" y="-486659"/>
            <a:ext cx="5191170" cy="172772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2"/>
                </a:solidFill>
                <a:latin typeface="Consolas" panose="020B0609020204030204" pitchFamily="49" charset="0"/>
              </a:rPr>
              <a:t>CHARACTERS</a:t>
            </a:r>
          </a:p>
        </p:txBody>
      </p:sp>
      <p:pic>
        <p:nvPicPr>
          <p:cNvPr id="9" name="Graphic 8" descr="Video camera with solid fill">
            <a:extLst>
              <a:ext uri="{FF2B5EF4-FFF2-40B4-BE49-F238E27FC236}">
                <a16:creationId xmlns:a16="http://schemas.microsoft.com/office/drawing/2014/main" id="{B5D0B3DA-DBDF-4214-BF05-2DC326FF7A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6482" y="-2595109"/>
            <a:ext cx="1143002" cy="1143002"/>
          </a:xfrm>
          <a:prstGeom prst="rect">
            <a:avLst/>
          </a:prstGeom>
        </p:spPr>
      </p:pic>
      <p:sp>
        <p:nvSpPr>
          <p:cNvPr id="13" name="Oval 12">
            <a:extLst>
              <a:ext uri="{FF2B5EF4-FFF2-40B4-BE49-F238E27FC236}">
                <a16:creationId xmlns:a16="http://schemas.microsoft.com/office/drawing/2014/main" id="{AE9B78D7-498B-432C-85B4-14A3EBC3C2B1}"/>
              </a:ext>
            </a:extLst>
          </p:cNvPr>
          <p:cNvSpPr/>
          <p:nvPr/>
        </p:nvSpPr>
        <p:spPr>
          <a:xfrm rot="20916348">
            <a:off x="-340101" y="4675619"/>
            <a:ext cx="812576" cy="820600"/>
          </a:xfrm>
          <a:prstGeom prst="ellipse">
            <a:avLst/>
          </a:prstGeom>
          <a:noFill/>
          <a:ln w="254000">
            <a:solidFill>
              <a:srgbClr val="F4B8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4" name="Oval 13">
            <a:extLst>
              <a:ext uri="{FF2B5EF4-FFF2-40B4-BE49-F238E27FC236}">
                <a16:creationId xmlns:a16="http://schemas.microsoft.com/office/drawing/2014/main" id="{36E27EFC-8128-433F-AA35-75D8F58327F1}"/>
              </a:ext>
            </a:extLst>
          </p:cNvPr>
          <p:cNvSpPr/>
          <p:nvPr/>
        </p:nvSpPr>
        <p:spPr>
          <a:xfrm>
            <a:off x="-778402" y="-840242"/>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Oval 14">
            <a:extLst>
              <a:ext uri="{FF2B5EF4-FFF2-40B4-BE49-F238E27FC236}">
                <a16:creationId xmlns:a16="http://schemas.microsoft.com/office/drawing/2014/main" id="{54E5E8FE-0DF9-4C41-8D83-47F771CBAEE5}"/>
              </a:ext>
            </a:extLst>
          </p:cNvPr>
          <p:cNvSpPr/>
          <p:nvPr/>
        </p:nvSpPr>
        <p:spPr>
          <a:xfrm>
            <a:off x="783657" y="-634610"/>
            <a:ext cx="379640" cy="379640"/>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Oval 15">
            <a:extLst>
              <a:ext uri="{FF2B5EF4-FFF2-40B4-BE49-F238E27FC236}">
                <a16:creationId xmlns:a16="http://schemas.microsoft.com/office/drawing/2014/main" id="{7FB2F5CD-5FED-4E1D-9110-2C2388AC3953}"/>
              </a:ext>
            </a:extLst>
          </p:cNvPr>
          <p:cNvSpPr/>
          <p:nvPr/>
        </p:nvSpPr>
        <p:spPr>
          <a:xfrm>
            <a:off x="-489034" y="738628"/>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cxnSp>
        <p:nvCxnSpPr>
          <p:cNvPr id="7" name="Straight Connector 6">
            <a:extLst>
              <a:ext uri="{FF2B5EF4-FFF2-40B4-BE49-F238E27FC236}">
                <a16:creationId xmlns:a16="http://schemas.microsoft.com/office/drawing/2014/main" id="{216EB3DC-3CB8-4B26-8878-0C7FBF534574}"/>
              </a:ext>
            </a:extLst>
          </p:cNvPr>
          <p:cNvCxnSpPr>
            <a:cxnSpLocks/>
          </p:cNvCxnSpPr>
          <p:nvPr/>
        </p:nvCxnSpPr>
        <p:spPr>
          <a:xfrm>
            <a:off x="8219921" y="4603440"/>
            <a:ext cx="0" cy="440282"/>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3EE8E368-591A-4F18-98B0-E81A29028206}"/>
              </a:ext>
            </a:extLst>
          </p:cNvPr>
          <p:cNvSpPr txBox="1"/>
          <p:nvPr/>
        </p:nvSpPr>
        <p:spPr>
          <a:xfrm>
            <a:off x="8329451" y="4558725"/>
            <a:ext cx="1629098" cy="584775"/>
          </a:xfrm>
          <a:prstGeom prst="rect">
            <a:avLst/>
          </a:prstGeom>
          <a:noFill/>
        </p:spPr>
        <p:txBody>
          <a:bodyPr wrap="square" rtlCol="0">
            <a:spAutoFit/>
          </a:bodyPr>
          <a:lstStyle/>
          <a:p>
            <a:r>
              <a:rPr lang="en-US" sz="3200" dirty="0"/>
              <a:t>01</a:t>
            </a:r>
          </a:p>
        </p:txBody>
      </p:sp>
      <p:sp>
        <p:nvSpPr>
          <p:cNvPr id="25" name="TextBox 24">
            <a:extLst>
              <a:ext uri="{FF2B5EF4-FFF2-40B4-BE49-F238E27FC236}">
                <a16:creationId xmlns:a16="http://schemas.microsoft.com/office/drawing/2014/main" id="{4F53BA32-7880-4FE9-B65C-EFE5EE2EE2A1}"/>
              </a:ext>
            </a:extLst>
          </p:cNvPr>
          <p:cNvSpPr txBox="1"/>
          <p:nvPr/>
        </p:nvSpPr>
        <p:spPr>
          <a:xfrm>
            <a:off x="9531101" y="1907826"/>
            <a:ext cx="5191170" cy="646331"/>
          </a:xfrm>
          <a:prstGeom prst="rect">
            <a:avLst/>
          </a:prstGeom>
          <a:noFill/>
        </p:spPr>
        <p:txBody>
          <a:bodyPr wrap="square">
            <a:spAutoFit/>
          </a:bodyPr>
          <a:lstStyle/>
          <a:p>
            <a:r>
              <a:rPr lang="en-US" sz="3600" dirty="0">
                <a:latin typeface="+mn-lt"/>
              </a:rPr>
              <a:t>Captain McAndrews</a:t>
            </a:r>
            <a:endParaRPr lang="en-US" sz="2800" b="1" dirty="0">
              <a:latin typeface="+mn-lt"/>
            </a:endParaRPr>
          </a:p>
        </p:txBody>
      </p:sp>
      <p:sp>
        <p:nvSpPr>
          <p:cNvPr id="26" name="TextBox 25">
            <a:extLst>
              <a:ext uri="{FF2B5EF4-FFF2-40B4-BE49-F238E27FC236}">
                <a16:creationId xmlns:a16="http://schemas.microsoft.com/office/drawing/2014/main" id="{BDF9D46B-E504-411B-A7FB-8A931D717529}"/>
              </a:ext>
            </a:extLst>
          </p:cNvPr>
          <p:cNvSpPr txBox="1"/>
          <p:nvPr/>
        </p:nvSpPr>
        <p:spPr>
          <a:xfrm>
            <a:off x="9521929" y="2673348"/>
            <a:ext cx="8328188" cy="1200329"/>
          </a:xfrm>
          <a:prstGeom prst="rect">
            <a:avLst/>
          </a:prstGeom>
          <a:noFill/>
        </p:spPr>
        <p:txBody>
          <a:bodyPr wrap="square" rtlCol="0">
            <a:spAutoFit/>
          </a:bodyPr>
          <a:lstStyle/>
          <a:p>
            <a:r>
              <a:rPr lang="en-US" sz="2400" dirty="0"/>
              <a:t>A trusted ally of Professor Kelvin.</a:t>
            </a:r>
          </a:p>
          <a:p>
            <a:r>
              <a:rPr lang="en-US" sz="2400" dirty="0"/>
              <a:t>Kelvin expresses trust in him and relies on his help, particularly regarding his travels and safety.</a:t>
            </a:r>
            <a:endParaRPr lang="en-US" sz="1800" dirty="0">
              <a:solidFill>
                <a:schemeClr val="tx1"/>
              </a:solidFill>
            </a:endParaRPr>
          </a:p>
        </p:txBody>
      </p:sp>
      <p:pic>
        <p:nvPicPr>
          <p:cNvPr id="27" name="Picture 26">
            <a:extLst>
              <a:ext uri="{FF2B5EF4-FFF2-40B4-BE49-F238E27FC236}">
                <a16:creationId xmlns:a16="http://schemas.microsoft.com/office/drawing/2014/main" id="{4BBE335C-55F0-4074-B65F-84C50D8AA0BF}"/>
              </a:ext>
            </a:extLst>
          </p:cNvPr>
          <p:cNvPicPr>
            <a:picLocks noChangeAspect="1"/>
          </p:cNvPicPr>
          <p:nvPr/>
        </p:nvPicPr>
        <p:blipFill>
          <a:blip r:embed="rId5"/>
          <a:stretch>
            <a:fillRect/>
          </a:stretch>
        </p:blipFill>
        <p:spPr>
          <a:xfrm>
            <a:off x="14376711" y="460602"/>
            <a:ext cx="2506912" cy="2506912"/>
          </a:xfrm>
          <a:prstGeom prst="rect">
            <a:avLst/>
          </a:prstGeom>
        </p:spPr>
      </p:pic>
      <p:sp>
        <p:nvSpPr>
          <p:cNvPr id="28" name="TextBox 27">
            <a:extLst>
              <a:ext uri="{FF2B5EF4-FFF2-40B4-BE49-F238E27FC236}">
                <a16:creationId xmlns:a16="http://schemas.microsoft.com/office/drawing/2014/main" id="{26742F5C-E793-41CC-AD4A-73D1F96B7A86}"/>
              </a:ext>
            </a:extLst>
          </p:cNvPr>
          <p:cNvSpPr txBox="1"/>
          <p:nvPr/>
        </p:nvSpPr>
        <p:spPr>
          <a:xfrm>
            <a:off x="973477" y="1907826"/>
            <a:ext cx="5772150" cy="646331"/>
          </a:xfrm>
          <a:prstGeom prst="rect">
            <a:avLst/>
          </a:prstGeom>
          <a:noFill/>
        </p:spPr>
        <p:txBody>
          <a:bodyPr wrap="square">
            <a:spAutoFit/>
          </a:bodyPr>
          <a:lstStyle/>
          <a:p>
            <a:r>
              <a:rPr lang="en-US" sz="3600" b="1" dirty="0"/>
              <a:t>Professor Thomas Kelvin</a:t>
            </a:r>
          </a:p>
        </p:txBody>
      </p:sp>
      <p:sp>
        <p:nvSpPr>
          <p:cNvPr id="29" name="TextBox 28">
            <a:extLst>
              <a:ext uri="{FF2B5EF4-FFF2-40B4-BE49-F238E27FC236}">
                <a16:creationId xmlns:a16="http://schemas.microsoft.com/office/drawing/2014/main" id="{D8ACA2FE-508D-4B72-AF8F-0DE09782A11F}"/>
              </a:ext>
            </a:extLst>
          </p:cNvPr>
          <p:cNvSpPr txBox="1"/>
          <p:nvPr/>
        </p:nvSpPr>
        <p:spPr>
          <a:xfrm>
            <a:off x="973477" y="2702108"/>
            <a:ext cx="7001401" cy="1200329"/>
          </a:xfrm>
          <a:prstGeom prst="rect">
            <a:avLst/>
          </a:prstGeom>
          <a:noFill/>
        </p:spPr>
        <p:txBody>
          <a:bodyPr wrap="square" rtlCol="0">
            <a:spAutoFit/>
          </a:bodyPr>
          <a:lstStyle/>
          <a:p>
            <a:r>
              <a:rPr lang="en-US" sz="2400" dirty="0">
                <a:solidFill>
                  <a:schemeClr val="tx1"/>
                </a:solidFill>
              </a:rPr>
              <a:t>The protagonist and narrator of the story.</a:t>
            </a:r>
          </a:p>
          <a:p>
            <a:r>
              <a:rPr lang="en-US" sz="2400" dirty="0"/>
              <a:t>An adventurous scientist who is on a quest to discover radium deposits</a:t>
            </a:r>
            <a:endParaRPr lang="en-US" sz="1800" dirty="0">
              <a:solidFill>
                <a:schemeClr val="tx1"/>
              </a:solidFill>
            </a:endParaRPr>
          </a:p>
        </p:txBody>
      </p:sp>
      <p:pic>
        <p:nvPicPr>
          <p:cNvPr id="30" name="Picture 29">
            <a:extLst>
              <a:ext uri="{FF2B5EF4-FFF2-40B4-BE49-F238E27FC236}">
                <a16:creationId xmlns:a16="http://schemas.microsoft.com/office/drawing/2014/main" id="{B2A19DE5-342D-443D-A7A0-1E12B249F8FF}"/>
              </a:ext>
            </a:extLst>
          </p:cNvPr>
          <p:cNvPicPr>
            <a:picLocks noChangeAspect="1"/>
          </p:cNvPicPr>
          <p:nvPr/>
        </p:nvPicPr>
        <p:blipFill>
          <a:blip r:embed="rId6"/>
          <a:stretch>
            <a:fillRect/>
          </a:stretch>
        </p:blipFill>
        <p:spPr>
          <a:xfrm>
            <a:off x="6745627" y="791444"/>
            <a:ext cx="2238459" cy="2437833"/>
          </a:xfrm>
          <a:prstGeom prst="rect">
            <a:avLst/>
          </a:prstGeom>
        </p:spPr>
      </p:pic>
    </p:spTree>
    <p:extLst>
      <p:ext uri="{BB962C8B-B14F-4D97-AF65-F5344CB8AC3E}">
        <p14:creationId xmlns:p14="http://schemas.microsoft.com/office/powerpoint/2010/main" val="1748413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54352597-7A6D-4235-B061-338BA26B56C2}"/>
              </a:ext>
            </a:extLst>
          </p:cNvPr>
          <p:cNvSpPr/>
          <p:nvPr/>
        </p:nvSpPr>
        <p:spPr>
          <a:xfrm>
            <a:off x="209765" y="4995670"/>
            <a:ext cx="1001086" cy="964957"/>
          </a:xfrm>
          <a:prstGeom prst="ellipse">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2" name="Google Shape;258;p33">
            <a:extLst>
              <a:ext uri="{FF2B5EF4-FFF2-40B4-BE49-F238E27FC236}">
                <a16:creationId xmlns:a16="http://schemas.microsoft.com/office/drawing/2014/main" id="{C0A342F3-CED2-4724-A7AE-5BD8CF1F5DE7}"/>
              </a:ext>
            </a:extLst>
          </p:cNvPr>
          <p:cNvSpPr txBox="1">
            <a:spLocks/>
          </p:cNvSpPr>
          <p:nvPr/>
        </p:nvSpPr>
        <p:spPr>
          <a:xfrm>
            <a:off x="610936" y="-484683"/>
            <a:ext cx="5191170" cy="172772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2"/>
                </a:solidFill>
                <a:latin typeface="Consolas" panose="020B0609020204030204" pitchFamily="49" charset="0"/>
              </a:rPr>
              <a:t>CHARACTERS</a:t>
            </a:r>
          </a:p>
        </p:txBody>
      </p:sp>
      <p:pic>
        <p:nvPicPr>
          <p:cNvPr id="9" name="Graphic 8" descr="Video camera with solid fill">
            <a:extLst>
              <a:ext uri="{FF2B5EF4-FFF2-40B4-BE49-F238E27FC236}">
                <a16:creationId xmlns:a16="http://schemas.microsoft.com/office/drawing/2014/main" id="{B5D0B3DA-DBDF-4214-BF05-2DC326FF7A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6482" y="-2595109"/>
            <a:ext cx="1143002" cy="1143002"/>
          </a:xfrm>
          <a:prstGeom prst="rect">
            <a:avLst/>
          </a:prstGeom>
        </p:spPr>
      </p:pic>
      <p:sp>
        <p:nvSpPr>
          <p:cNvPr id="13" name="Oval 12">
            <a:extLst>
              <a:ext uri="{FF2B5EF4-FFF2-40B4-BE49-F238E27FC236}">
                <a16:creationId xmlns:a16="http://schemas.microsoft.com/office/drawing/2014/main" id="{AE9B78D7-498B-432C-85B4-14A3EBC3C2B1}"/>
              </a:ext>
            </a:extLst>
          </p:cNvPr>
          <p:cNvSpPr/>
          <p:nvPr/>
        </p:nvSpPr>
        <p:spPr>
          <a:xfrm rot="20916348">
            <a:off x="-570264" y="4988825"/>
            <a:ext cx="930699" cy="820600"/>
          </a:xfrm>
          <a:prstGeom prst="ellipse">
            <a:avLst/>
          </a:prstGeom>
          <a:noFill/>
          <a:ln w="254000">
            <a:solidFill>
              <a:srgbClr val="F4B8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4" name="Oval 13">
            <a:extLst>
              <a:ext uri="{FF2B5EF4-FFF2-40B4-BE49-F238E27FC236}">
                <a16:creationId xmlns:a16="http://schemas.microsoft.com/office/drawing/2014/main" id="{36E27EFC-8128-433F-AA35-75D8F58327F1}"/>
              </a:ext>
            </a:extLst>
          </p:cNvPr>
          <p:cNvSpPr/>
          <p:nvPr/>
        </p:nvSpPr>
        <p:spPr>
          <a:xfrm>
            <a:off x="-868522" y="-921666"/>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Oval 14">
            <a:extLst>
              <a:ext uri="{FF2B5EF4-FFF2-40B4-BE49-F238E27FC236}">
                <a16:creationId xmlns:a16="http://schemas.microsoft.com/office/drawing/2014/main" id="{54E5E8FE-0DF9-4C41-8D83-47F771CBAEE5}"/>
              </a:ext>
            </a:extLst>
          </p:cNvPr>
          <p:cNvSpPr/>
          <p:nvPr/>
        </p:nvSpPr>
        <p:spPr>
          <a:xfrm>
            <a:off x="-3007267" y="-338674"/>
            <a:ext cx="450525" cy="49050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Oval 15">
            <a:extLst>
              <a:ext uri="{FF2B5EF4-FFF2-40B4-BE49-F238E27FC236}">
                <a16:creationId xmlns:a16="http://schemas.microsoft.com/office/drawing/2014/main" id="{7FB2F5CD-5FED-4E1D-9110-2C2388AC3953}"/>
              </a:ext>
            </a:extLst>
          </p:cNvPr>
          <p:cNvSpPr/>
          <p:nvPr/>
        </p:nvSpPr>
        <p:spPr>
          <a:xfrm>
            <a:off x="1472945" y="-1157770"/>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cxnSp>
        <p:nvCxnSpPr>
          <p:cNvPr id="25" name="Straight Connector 24">
            <a:extLst>
              <a:ext uri="{FF2B5EF4-FFF2-40B4-BE49-F238E27FC236}">
                <a16:creationId xmlns:a16="http://schemas.microsoft.com/office/drawing/2014/main" id="{6A9B35B3-D9A7-454C-BAC2-800F330F6BD1}"/>
              </a:ext>
            </a:extLst>
          </p:cNvPr>
          <p:cNvCxnSpPr>
            <a:cxnSpLocks/>
          </p:cNvCxnSpPr>
          <p:nvPr/>
        </p:nvCxnSpPr>
        <p:spPr>
          <a:xfrm>
            <a:off x="8219921" y="4603440"/>
            <a:ext cx="0" cy="440282"/>
          </a:xfrm>
          <a:prstGeom prst="line">
            <a:avLst/>
          </a:prstGeom>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2D0D192B-0610-419B-9380-B7692075AB8D}"/>
              </a:ext>
            </a:extLst>
          </p:cNvPr>
          <p:cNvSpPr txBox="1"/>
          <p:nvPr/>
        </p:nvSpPr>
        <p:spPr>
          <a:xfrm>
            <a:off x="8329451" y="4558725"/>
            <a:ext cx="1629098" cy="584775"/>
          </a:xfrm>
          <a:prstGeom prst="rect">
            <a:avLst/>
          </a:prstGeom>
          <a:noFill/>
        </p:spPr>
        <p:txBody>
          <a:bodyPr wrap="square" rtlCol="0">
            <a:spAutoFit/>
          </a:bodyPr>
          <a:lstStyle/>
          <a:p>
            <a:r>
              <a:rPr lang="en-US" sz="3200" dirty="0"/>
              <a:t>02</a:t>
            </a:r>
          </a:p>
        </p:txBody>
      </p:sp>
      <p:sp>
        <p:nvSpPr>
          <p:cNvPr id="38" name="TextBox 37">
            <a:extLst>
              <a:ext uri="{FF2B5EF4-FFF2-40B4-BE49-F238E27FC236}">
                <a16:creationId xmlns:a16="http://schemas.microsoft.com/office/drawing/2014/main" id="{88D12DD5-C701-4362-82DA-E5CCE7CE5E2A}"/>
              </a:ext>
            </a:extLst>
          </p:cNvPr>
          <p:cNvSpPr txBox="1"/>
          <p:nvPr/>
        </p:nvSpPr>
        <p:spPr>
          <a:xfrm>
            <a:off x="687701" y="1826402"/>
            <a:ext cx="5191170" cy="646331"/>
          </a:xfrm>
          <a:prstGeom prst="rect">
            <a:avLst/>
          </a:prstGeom>
          <a:noFill/>
        </p:spPr>
        <p:txBody>
          <a:bodyPr wrap="square">
            <a:spAutoFit/>
          </a:bodyPr>
          <a:lstStyle/>
          <a:p>
            <a:r>
              <a:rPr lang="en-US" sz="3600" b="1" dirty="0">
                <a:latin typeface="+mn-lt"/>
              </a:rPr>
              <a:t>Captain McAndrews</a:t>
            </a:r>
            <a:endParaRPr lang="en-US" sz="2800" b="1" dirty="0">
              <a:latin typeface="+mn-lt"/>
            </a:endParaRPr>
          </a:p>
        </p:txBody>
      </p:sp>
      <p:sp>
        <p:nvSpPr>
          <p:cNvPr id="39" name="TextBox 38">
            <a:extLst>
              <a:ext uri="{FF2B5EF4-FFF2-40B4-BE49-F238E27FC236}">
                <a16:creationId xmlns:a16="http://schemas.microsoft.com/office/drawing/2014/main" id="{79EF8C06-4DFE-4F2A-A61A-3F184CD57B63}"/>
              </a:ext>
            </a:extLst>
          </p:cNvPr>
          <p:cNvSpPr txBox="1"/>
          <p:nvPr/>
        </p:nvSpPr>
        <p:spPr>
          <a:xfrm>
            <a:off x="710309" y="2580242"/>
            <a:ext cx="8296408" cy="1200329"/>
          </a:xfrm>
          <a:prstGeom prst="rect">
            <a:avLst/>
          </a:prstGeom>
          <a:noFill/>
        </p:spPr>
        <p:txBody>
          <a:bodyPr wrap="square" rtlCol="0">
            <a:spAutoFit/>
          </a:bodyPr>
          <a:lstStyle/>
          <a:p>
            <a:r>
              <a:rPr lang="en-US" sz="2400" dirty="0"/>
              <a:t>A trusted ally of Professor Kelvin.</a:t>
            </a:r>
          </a:p>
          <a:p>
            <a:r>
              <a:rPr lang="en-US" sz="2400" dirty="0"/>
              <a:t>Kelvin expresses trust in him and relies on his help, particularly regarding his travels and safety.</a:t>
            </a:r>
            <a:endParaRPr lang="en-US" sz="1800" dirty="0">
              <a:solidFill>
                <a:schemeClr val="tx1"/>
              </a:solidFill>
            </a:endParaRPr>
          </a:p>
        </p:txBody>
      </p:sp>
      <p:pic>
        <p:nvPicPr>
          <p:cNvPr id="40" name="Picture 39">
            <a:extLst>
              <a:ext uri="{FF2B5EF4-FFF2-40B4-BE49-F238E27FC236}">
                <a16:creationId xmlns:a16="http://schemas.microsoft.com/office/drawing/2014/main" id="{1595FC13-268B-4FE1-89EC-48D27CE537C1}"/>
              </a:ext>
            </a:extLst>
          </p:cNvPr>
          <p:cNvPicPr>
            <a:picLocks noChangeAspect="1"/>
          </p:cNvPicPr>
          <p:nvPr/>
        </p:nvPicPr>
        <p:blipFill>
          <a:blip r:embed="rId5"/>
          <a:stretch>
            <a:fillRect/>
          </a:stretch>
        </p:blipFill>
        <p:spPr>
          <a:xfrm>
            <a:off x="5533311" y="379178"/>
            <a:ext cx="2506912" cy="2506912"/>
          </a:xfrm>
          <a:prstGeom prst="rect">
            <a:avLst/>
          </a:prstGeom>
        </p:spPr>
      </p:pic>
      <p:sp>
        <p:nvSpPr>
          <p:cNvPr id="41" name="TextBox 40">
            <a:extLst>
              <a:ext uri="{FF2B5EF4-FFF2-40B4-BE49-F238E27FC236}">
                <a16:creationId xmlns:a16="http://schemas.microsoft.com/office/drawing/2014/main" id="{62824270-1424-4DE7-A852-B2D1302F85C1}"/>
              </a:ext>
            </a:extLst>
          </p:cNvPr>
          <p:cNvSpPr txBox="1"/>
          <p:nvPr/>
        </p:nvSpPr>
        <p:spPr>
          <a:xfrm>
            <a:off x="-8061620" y="2409188"/>
            <a:ext cx="5772150" cy="646331"/>
          </a:xfrm>
          <a:prstGeom prst="rect">
            <a:avLst/>
          </a:prstGeom>
          <a:noFill/>
        </p:spPr>
        <p:txBody>
          <a:bodyPr wrap="square">
            <a:spAutoFit/>
          </a:bodyPr>
          <a:lstStyle/>
          <a:p>
            <a:r>
              <a:rPr lang="en-US" sz="3600" b="1" dirty="0"/>
              <a:t>Professor Thomas Kelvin</a:t>
            </a:r>
          </a:p>
        </p:txBody>
      </p:sp>
      <p:sp>
        <p:nvSpPr>
          <p:cNvPr id="42" name="TextBox 41">
            <a:extLst>
              <a:ext uri="{FF2B5EF4-FFF2-40B4-BE49-F238E27FC236}">
                <a16:creationId xmlns:a16="http://schemas.microsoft.com/office/drawing/2014/main" id="{6AD42B9D-0C61-4E23-8DFD-99D9F088F9BC}"/>
              </a:ext>
            </a:extLst>
          </p:cNvPr>
          <p:cNvSpPr txBox="1"/>
          <p:nvPr/>
        </p:nvSpPr>
        <p:spPr>
          <a:xfrm>
            <a:off x="-8120631" y="3245341"/>
            <a:ext cx="7001401" cy="1200329"/>
          </a:xfrm>
          <a:prstGeom prst="rect">
            <a:avLst/>
          </a:prstGeom>
          <a:noFill/>
        </p:spPr>
        <p:txBody>
          <a:bodyPr wrap="square" rtlCol="0">
            <a:spAutoFit/>
          </a:bodyPr>
          <a:lstStyle/>
          <a:p>
            <a:r>
              <a:rPr lang="en-US" sz="2400" dirty="0">
                <a:solidFill>
                  <a:schemeClr val="tx1"/>
                </a:solidFill>
              </a:rPr>
              <a:t>The protagonist and narrator of the story.</a:t>
            </a:r>
          </a:p>
          <a:p>
            <a:r>
              <a:rPr lang="en-US" sz="2400" dirty="0"/>
              <a:t>An adventurous scientist who is on a quest to discover radium deposits</a:t>
            </a:r>
            <a:endParaRPr lang="en-US" sz="1800" dirty="0">
              <a:solidFill>
                <a:schemeClr val="tx1"/>
              </a:solidFill>
            </a:endParaRPr>
          </a:p>
        </p:txBody>
      </p:sp>
      <p:pic>
        <p:nvPicPr>
          <p:cNvPr id="43" name="Picture 42">
            <a:extLst>
              <a:ext uri="{FF2B5EF4-FFF2-40B4-BE49-F238E27FC236}">
                <a16:creationId xmlns:a16="http://schemas.microsoft.com/office/drawing/2014/main" id="{34D02B36-E94B-4302-B467-D4F9C68CB1DD}"/>
              </a:ext>
            </a:extLst>
          </p:cNvPr>
          <p:cNvPicPr>
            <a:picLocks noChangeAspect="1"/>
          </p:cNvPicPr>
          <p:nvPr/>
        </p:nvPicPr>
        <p:blipFill>
          <a:blip r:embed="rId6"/>
          <a:stretch>
            <a:fillRect/>
          </a:stretch>
        </p:blipFill>
        <p:spPr>
          <a:xfrm>
            <a:off x="-2308446" y="1712608"/>
            <a:ext cx="1758840" cy="1915496"/>
          </a:xfrm>
          <a:prstGeom prst="rect">
            <a:avLst/>
          </a:prstGeom>
        </p:spPr>
      </p:pic>
      <p:sp>
        <p:nvSpPr>
          <p:cNvPr id="44" name="TextBox 43">
            <a:extLst>
              <a:ext uri="{FF2B5EF4-FFF2-40B4-BE49-F238E27FC236}">
                <a16:creationId xmlns:a16="http://schemas.microsoft.com/office/drawing/2014/main" id="{B3759B88-7998-4F28-A380-2C5B582504EB}"/>
              </a:ext>
            </a:extLst>
          </p:cNvPr>
          <p:cNvSpPr txBox="1"/>
          <p:nvPr/>
        </p:nvSpPr>
        <p:spPr>
          <a:xfrm>
            <a:off x="10701873" y="1857179"/>
            <a:ext cx="8157410" cy="584775"/>
          </a:xfrm>
          <a:prstGeom prst="rect">
            <a:avLst/>
          </a:prstGeom>
          <a:noFill/>
        </p:spPr>
        <p:txBody>
          <a:bodyPr wrap="square">
            <a:spAutoFit/>
          </a:bodyPr>
          <a:lstStyle/>
          <a:p>
            <a:r>
              <a:rPr lang="en-US" sz="3200" dirty="0">
                <a:latin typeface="Arial Rounded MT Bold" panose="020F0704030504030204" pitchFamily="34" charset="0"/>
              </a:rPr>
              <a:t>Indian Guide</a:t>
            </a:r>
          </a:p>
        </p:txBody>
      </p:sp>
      <p:pic>
        <p:nvPicPr>
          <p:cNvPr id="46" name="Picture 45">
            <a:extLst>
              <a:ext uri="{FF2B5EF4-FFF2-40B4-BE49-F238E27FC236}">
                <a16:creationId xmlns:a16="http://schemas.microsoft.com/office/drawing/2014/main" id="{21E47762-50E3-43C7-BA39-62B2C2937BDE}"/>
              </a:ext>
            </a:extLst>
          </p:cNvPr>
          <p:cNvPicPr>
            <a:picLocks noChangeAspect="1"/>
          </p:cNvPicPr>
          <p:nvPr/>
        </p:nvPicPr>
        <p:blipFill>
          <a:blip r:embed="rId7"/>
          <a:stretch>
            <a:fillRect/>
          </a:stretch>
        </p:blipFill>
        <p:spPr>
          <a:xfrm>
            <a:off x="14780578" y="427285"/>
            <a:ext cx="1809251" cy="2086266"/>
          </a:xfrm>
          <a:prstGeom prst="rect">
            <a:avLst/>
          </a:prstGeom>
        </p:spPr>
      </p:pic>
      <p:sp>
        <p:nvSpPr>
          <p:cNvPr id="20" name="TextBox 19">
            <a:extLst>
              <a:ext uri="{FF2B5EF4-FFF2-40B4-BE49-F238E27FC236}">
                <a16:creationId xmlns:a16="http://schemas.microsoft.com/office/drawing/2014/main" id="{130986C5-21C3-41AE-AC17-2BCCE4B85ABE}"/>
              </a:ext>
            </a:extLst>
          </p:cNvPr>
          <p:cNvSpPr txBox="1"/>
          <p:nvPr/>
        </p:nvSpPr>
        <p:spPr>
          <a:xfrm>
            <a:off x="10701873" y="2518697"/>
            <a:ext cx="7901041" cy="1384995"/>
          </a:xfrm>
          <a:prstGeom prst="rect">
            <a:avLst/>
          </a:prstGeom>
          <a:noFill/>
        </p:spPr>
        <p:txBody>
          <a:bodyPr wrap="square">
            <a:spAutoFit/>
          </a:bodyPr>
          <a:lstStyle/>
          <a:p>
            <a:r>
              <a:rPr lang="en-US" sz="2800" dirty="0"/>
              <a:t>Kelvin’s guide during part of his expedition</a:t>
            </a:r>
          </a:p>
          <a:p>
            <a:r>
              <a:rPr lang="en-US" sz="2800" dirty="0"/>
              <a:t>He assists Kelvin in navigating the challenging terrain </a:t>
            </a:r>
            <a:endParaRPr lang="en-US" sz="3600" dirty="0"/>
          </a:p>
        </p:txBody>
      </p:sp>
    </p:spTree>
    <p:extLst>
      <p:ext uri="{BB962C8B-B14F-4D97-AF65-F5344CB8AC3E}">
        <p14:creationId xmlns:p14="http://schemas.microsoft.com/office/powerpoint/2010/main" val="3114991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54352597-7A6D-4235-B061-338BA26B56C2}"/>
              </a:ext>
            </a:extLst>
          </p:cNvPr>
          <p:cNvSpPr/>
          <p:nvPr/>
        </p:nvSpPr>
        <p:spPr>
          <a:xfrm>
            <a:off x="-179818" y="4249532"/>
            <a:ext cx="1001086" cy="964957"/>
          </a:xfrm>
          <a:prstGeom prst="ellipse">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 name="Google Shape;258;p33">
            <a:extLst>
              <a:ext uri="{FF2B5EF4-FFF2-40B4-BE49-F238E27FC236}">
                <a16:creationId xmlns:a16="http://schemas.microsoft.com/office/drawing/2014/main" id="{C0A342F3-CED2-4724-A7AE-5BD8CF1F5DE7}"/>
              </a:ext>
            </a:extLst>
          </p:cNvPr>
          <p:cNvSpPr txBox="1">
            <a:spLocks/>
          </p:cNvSpPr>
          <p:nvPr/>
        </p:nvSpPr>
        <p:spPr>
          <a:xfrm>
            <a:off x="1178672" y="-339074"/>
            <a:ext cx="5191170" cy="172772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chemeClr val="bg2"/>
                </a:solidFill>
                <a:latin typeface="Consolas" panose="020B0609020204030204" pitchFamily="49" charset="0"/>
              </a:rPr>
              <a:t>CHARACTERS</a:t>
            </a:r>
          </a:p>
        </p:txBody>
      </p:sp>
      <p:pic>
        <p:nvPicPr>
          <p:cNvPr id="9" name="Graphic 8" descr="Video camera with solid fill">
            <a:extLst>
              <a:ext uri="{FF2B5EF4-FFF2-40B4-BE49-F238E27FC236}">
                <a16:creationId xmlns:a16="http://schemas.microsoft.com/office/drawing/2014/main" id="{B5D0B3DA-DBDF-4214-BF05-2DC326FF7A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6482" y="-2595109"/>
            <a:ext cx="1143002" cy="1143002"/>
          </a:xfrm>
          <a:prstGeom prst="rect">
            <a:avLst/>
          </a:prstGeom>
        </p:spPr>
      </p:pic>
      <p:sp>
        <p:nvSpPr>
          <p:cNvPr id="13" name="Oval 12">
            <a:extLst>
              <a:ext uri="{FF2B5EF4-FFF2-40B4-BE49-F238E27FC236}">
                <a16:creationId xmlns:a16="http://schemas.microsoft.com/office/drawing/2014/main" id="{AE9B78D7-498B-432C-85B4-14A3EBC3C2B1}"/>
              </a:ext>
            </a:extLst>
          </p:cNvPr>
          <p:cNvSpPr/>
          <p:nvPr/>
        </p:nvSpPr>
        <p:spPr>
          <a:xfrm rot="20916348">
            <a:off x="-392402" y="4886188"/>
            <a:ext cx="812576" cy="820600"/>
          </a:xfrm>
          <a:prstGeom prst="ellipse">
            <a:avLst/>
          </a:prstGeom>
          <a:noFill/>
          <a:ln w="254000">
            <a:solidFill>
              <a:srgbClr val="F4B8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4" name="Oval 13">
            <a:extLst>
              <a:ext uri="{FF2B5EF4-FFF2-40B4-BE49-F238E27FC236}">
                <a16:creationId xmlns:a16="http://schemas.microsoft.com/office/drawing/2014/main" id="{36E27EFC-8128-433F-AA35-75D8F58327F1}"/>
              </a:ext>
            </a:extLst>
          </p:cNvPr>
          <p:cNvSpPr/>
          <p:nvPr/>
        </p:nvSpPr>
        <p:spPr>
          <a:xfrm>
            <a:off x="-755318" y="-882214"/>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Oval 14">
            <a:extLst>
              <a:ext uri="{FF2B5EF4-FFF2-40B4-BE49-F238E27FC236}">
                <a16:creationId xmlns:a16="http://schemas.microsoft.com/office/drawing/2014/main" id="{54E5E8FE-0DF9-4C41-8D83-47F771CBAEE5}"/>
              </a:ext>
            </a:extLst>
          </p:cNvPr>
          <p:cNvSpPr/>
          <p:nvPr/>
        </p:nvSpPr>
        <p:spPr>
          <a:xfrm>
            <a:off x="1178672" y="-969489"/>
            <a:ext cx="379640" cy="379640"/>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Oval 15">
            <a:extLst>
              <a:ext uri="{FF2B5EF4-FFF2-40B4-BE49-F238E27FC236}">
                <a16:creationId xmlns:a16="http://schemas.microsoft.com/office/drawing/2014/main" id="{7FB2F5CD-5FED-4E1D-9110-2C2388AC3953}"/>
              </a:ext>
            </a:extLst>
          </p:cNvPr>
          <p:cNvSpPr/>
          <p:nvPr/>
        </p:nvSpPr>
        <p:spPr>
          <a:xfrm>
            <a:off x="-804867" y="687505"/>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0" name="TextBox 19">
            <a:extLst>
              <a:ext uri="{FF2B5EF4-FFF2-40B4-BE49-F238E27FC236}">
                <a16:creationId xmlns:a16="http://schemas.microsoft.com/office/drawing/2014/main" id="{FA49836F-38C7-494D-ACD9-24B4E55A59AB}"/>
              </a:ext>
            </a:extLst>
          </p:cNvPr>
          <p:cNvSpPr txBox="1"/>
          <p:nvPr/>
        </p:nvSpPr>
        <p:spPr>
          <a:xfrm>
            <a:off x="1720779" y="2166254"/>
            <a:ext cx="8157410" cy="584775"/>
          </a:xfrm>
          <a:prstGeom prst="rect">
            <a:avLst/>
          </a:prstGeom>
          <a:noFill/>
        </p:spPr>
        <p:txBody>
          <a:bodyPr wrap="square">
            <a:spAutoFit/>
          </a:bodyPr>
          <a:lstStyle/>
          <a:p>
            <a:r>
              <a:rPr lang="en-US" sz="3200" b="1" dirty="0">
                <a:latin typeface="Arial Rounded MT Bold" panose="020F0704030504030204" pitchFamily="34" charset="0"/>
              </a:rPr>
              <a:t>Indian Guide</a:t>
            </a:r>
          </a:p>
        </p:txBody>
      </p:sp>
      <p:sp>
        <p:nvSpPr>
          <p:cNvPr id="21" name="TextBox 20">
            <a:extLst>
              <a:ext uri="{FF2B5EF4-FFF2-40B4-BE49-F238E27FC236}">
                <a16:creationId xmlns:a16="http://schemas.microsoft.com/office/drawing/2014/main" id="{C8F9EB8E-BC12-4EA9-906F-16641C9130A8}"/>
              </a:ext>
            </a:extLst>
          </p:cNvPr>
          <p:cNvSpPr txBox="1"/>
          <p:nvPr/>
        </p:nvSpPr>
        <p:spPr>
          <a:xfrm>
            <a:off x="493224" y="2977139"/>
            <a:ext cx="7901041" cy="1384995"/>
          </a:xfrm>
          <a:prstGeom prst="rect">
            <a:avLst/>
          </a:prstGeom>
          <a:noFill/>
        </p:spPr>
        <p:txBody>
          <a:bodyPr wrap="square">
            <a:spAutoFit/>
          </a:bodyPr>
          <a:lstStyle/>
          <a:p>
            <a:r>
              <a:rPr lang="en-US" sz="2800" dirty="0"/>
              <a:t>Kelvin’s guide during part of his expedition</a:t>
            </a:r>
          </a:p>
          <a:p>
            <a:r>
              <a:rPr lang="en-US" sz="2800" dirty="0"/>
              <a:t>He assists Kelvin in navigating the challenging terrain </a:t>
            </a:r>
            <a:endParaRPr lang="en-US" sz="3600" dirty="0"/>
          </a:p>
        </p:txBody>
      </p:sp>
      <p:pic>
        <p:nvPicPr>
          <p:cNvPr id="10" name="Picture 9">
            <a:extLst>
              <a:ext uri="{FF2B5EF4-FFF2-40B4-BE49-F238E27FC236}">
                <a16:creationId xmlns:a16="http://schemas.microsoft.com/office/drawing/2014/main" id="{47151C76-11D1-4D42-A505-33219EC4AF87}"/>
              </a:ext>
            </a:extLst>
          </p:cNvPr>
          <p:cNvPicPr>
            <a:picLocks noChangeAspect="1"/>
          </p:cNvPicPr>
          <p:nvPr/>
        </p:nvPicPr>
        <p:blipFill>
          <a:blip r:embed="rId5"/>
          <a:stretch>
            <a:fillRect/>
          </a:stretch>
        </p:blipFill>
        <p:spPr>
          <a:xfrm>
            <a:off x="5548132" y="396432"/>
            <a:ext cx="2152606" cy="2482192"/>
          </a:xfrm>
          <a:prstGeom prst="rect">
            <a:avLst/>
          </a:prstGeom>
        </p:spPr>
      </p:pic>
      <p:cxnSp>
        <p:nvCxnSpPr>
          <p:cNvPr id="22" name="Straight Connector 21">
            <a:extLst>
              <a:ext uri="{FF2B5EF4-FFF2-40B4-BE49-F238E27FC236}">
                <a16:creationId xmlns:a16="http://schemas.microsoft.com/office/drawing/2014/main" id="{75623E9D-B8DF-46C0-A794-2A89D254875A}"/>
              </a:ext>
            </a:extLst>
          </p:cNvPr>
          <p:cNvCxnSpPr>
            <a:cxnSpLocks/>
          </p:cNvCxnSpPr>
          <p:nvPr/>
        </p:nvCxnSpPr>
        <p:spPr>
          <a:xfrm>
            <a:off x="8219921" y="4603440"/>
            <a:ext cx="0" cy="440282"/>
          </a:xfrm>
          <a:prstGeom prst="line">
            <a:avLst/>
          </a:prstGeom>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9752AED1-FC62-4A8E-860E-1BE6E909AF14}"/>
              </a:ext>
            </a:extLst>
          </p:cNvPr>
          <p:cNvSpPr txBox="1"/>
          <p:nvPr/>
        </p:nvSpPr>
        <p:spPr>
          <a:xfrm>
            <a:off x="8329451" y="4558725"/>
            <a:ext cx="1629098" cy="584775"/>
          </a:xfrm>
          <a:prstGeom prst="rect">
            <a:avLst/>
          </a:prstGeom>
          <a:noFill/>
        </p:spPr>
        <p:txBody>
          <a:bodyPr wrap="square" rtlCol="0">
            <a:spAutoFit/>
          </a:bodyPr>
          <a:lstStyle/>
          <a:p>
            <a:r>
              <a:rPr lang="en-US" sz="3200" dirty="0"/>
              <a:t>03</a:t>
            </a:r>
          </a:p>
        </p:txBody>
      </p:sp>
      <p:sp>
        <p:nvSpPr>
          <p:cNvPr id="17" name="TextBox 16">
            <a:extLst>
              <a:ext uri="{FF2B5EF4-FFF2-40B4-BE49-F238E27FC236}">
                <a16:creationId xmlns:a16="http://schemas.microsoft.com/office/drawing/2014/main" id="{9D095E26-73B9-4B4C-9772-AB7E4877A87B}"/>
              </a:ext>
            </a:extLst>
          </p:cNvPr>
          <p:cNvSpPr txBox="1"/>
          <p:nvPr/>
        </p:nvSpPr>
        <p:spPr>
          <a:xfrm>
            <a:off x="-8336100" y="2124784"/>
            <a:ext cx="5191170" cy="646331"/>
          </a:xfrm>
          <a:prstGeom prst="rect">
            <a:avLst/>
          </a:prstGeom>
          <a:noFill/>
        </p:spPr>
        <p:txBody>
          <a:bodyPr wrap="square">
            <a:spAutoFit/>
          </a:bodyPr>
          <a:lstStyle/>
          <a:p>
            <a:r>
              <a:rPr lang="en-US" sz="3600" b="1" dirty="0">
                <a:latin typeface="+mn-lt"/>
              </a:rPr>
              <a:t>Captain McAndrews</a:t>
            </a:r>
            <a:endParaRPr lang="en-US" sz="2800" b="1" dirty="0">
              <a:latin typeface="+mn-lt"/>
            </a:endParaRPr>
          </a:p>
        </p:txBody>
      </p:sp>
      <p:sp>
        <p:nvSpPr>
          <p:cNvPr id="18" name="TextBox 17">
            <a:extLst>
              <a:ext uri="{FF2B5EF4-FFF2-40B4-BE49-F238E27FC236}">
                <a16:creationId xmlns:a16="http://schemas.microsoft.com/office/drawing/2014/main" id="{9DE8596C-ED99-442B-933C-2B48D51DA6DF}"/>
              </a:ext>
            </a:extLst>
          </p:cNvPr>
          <p:cNvSpPr txBox="1"/>
          <p:nvPr/>
        </p:nvSpPr>
        <p:spPr>
          <a:xfrm>
            <a:off x="-8313492" y="2878624"/>
            <a:ext cx="8296408" cy="1200329"/>
          </a:xfrm>
          <a:prstGeom prst="rect">
            <a:avLst/>
          </a:prstGeom>
          <a:noFill/>
        </p:spPr>
        <p:txBody>
          <a:bodyPr wrap="square" rtlCol="0">
            <a:spAutoFit/>
          </a:bodyPr>
          <a:lstStyle/>
          <a:p>
            <a:r>
              <a:rPr lang="en-US" sz="2400" dirty="0"/>
              <a:t>A trusted ally of Professor Kelvin.</a:t>
            </a:r>
          </a:p>
          <a:p>
            <a:r>
              <a:rPr lang="en-US" sz="2400" dirty="0"/>
              <a:t>Kelvin expresses trust in him and relies on his help, particularly regarding his travels and safety.</a:t>
            </a:r>
            <a:endParaRPr lang="en-US" sz="1800" dirty="0">
              <a:solidFill>
                <a:schemeClr val="tx1"/>
              </a:solidFill>
            </a:endParaRPr>
          </a:p>
        </p:txBody>
      </p:sp>
      <p:pic>
        <p:nvPicPr>
          <p:cNvPr id="19" name="Picture 18">
            <a:extLst>
              <a:ext uri="{FF2B5EF4-FFF2-40B4-BE49-F238E27FC236}">
                <a16:creationId xmlns:a16="http://schemas.microsoft.com/office/drawing/2014/main" id="{0940E105-C826-4EA2-9B04-81244BBE02E0}"/>
              </a:ext>
            </a:extLst>
          </p:cNvPr>
          <p:cNvPicPr>
            <a:picLocks noChangeAspect="1"/>
          </p:cNvPicPr>
          <p:nvPr/>
        </p:nvPicPr>
        <p:blipFill>
          <a:blip r:embed="rId6"/>
          <a:stretch>
            <a:fillRect/>
          </a:stretch>
        </p:blipFill>
        <p:spPr>
          <a:xfrm>
            <a:off x="-3858336" y="1481390"/>
            <a:ext cx="1795824" cy="1795824"/>
          </a:xfrm>
          <a:prstGeom prst="rect">
            <a:avLst/>
          </a:prstGeom>
        </p:spPr>
      </p:pic>
      <p:sp>
        <p:nvSpPr>
          <p:cNvPr id="27" name="TextBox 26">
            <a:extLst>
              <a:ext uri="{FF2B5EF4-FFF2-40B4-BE49-F238E27FC236}">
                <a16:creationId xmlns:a16="http://schemas.microsoft.com/office/drawing/2014/main" id="{7D6A696C-45DA-4E9F-AFFA-7774C3E62196}"/>
              </a:ext>
            </a:extLst>
          </p:cNvPr>
          <p:cNvSpPr txBox="1"/>
          <p:nvPr/>
        </p:nvSpPr>
        <p:spPr>
          <a:xfrm>
            <a:off x="2006415" y="5309538"/>
            <a:ext cx="8157410" cy="584775"/>
          </a:xfrm>
          <a:prstGeom prst="rect">
            <a:avLst/>
          </a:prstGeom>
          <a:noFill/>
        </p:spPr>
        <p:txBody>
          <a:bodyPr wrap="square">
            <a:spAutoFit/>
          </a:bodyPr>
          <a:lstStyle/>
          <a:p>
            <a:r>
              <a:rPr lang="en-US" sz="3200" b="1" dirty="0">
                <a:latin typeface="Arial Rounded MT Bold" panose="020F0704030504030204" pitchFamily="34" charset="0"/>
              </a:rPr>
              <a:t>Indian Guide</a:t>
            </a:r>
          </a:p>
        </p:txBody>
      </p:sp>
      <p:sp>
        <p:nvSpPr>
          <p:cNvPr id="28" name="TextBox 27">
            <a:extLst>
              <a:ext uri="{FF2B5EF4-FFF2-40B4-BE49-F238E27FC236}">
                <a16:creationId xmlns:a16="http://schemas.microsoft.com/office/drawing/2014/main" id="{514DD9CC-3B8A-4512-939D-5C405819E434}"/>
              </a:ext>
            </a:extLst>
          </p:cNvPr>
          <p:cNvSpPr txBox="1"/>
          <p:nvPr/>
        </p:nvSpPr>
        <p:spPr>
          <a:xfrm>
            <a:off x="778860" y="6120423"/>
            <a:ext cx="7901041" cy="1384995"/>
          </a:xfrm>
          <a:prstGeom prst="rect">
            <a:avLst/>
          </a:prstGeom>
          <a:noFill/>
        </p:spPr>
        <p:txBody>
          <a:bodyPr wrap="square">
            <a:spAutoFit/>
          </a:bodyPr>
          <a:lstStyle/>
          <a:p>
            <a:r>
              <a:rPr lang="en-US" sz="2800" dirty="0"/>
              <a:t>Kelvin’s guide during part of his expedition</a:t>
            </a:r>
          </a:p>
          <a:p>
            <a:r>
              <a:rPr lang="en-US" sz="2800" dirty="0"/>
              <a:t>He assists Kelvin in navigating the challenging terrain </a:t>
            </a:r>
            <a:endParaRPr lang="en-US" sz="3600" dirty="0"/>
          </a:p>
        </p:txBody>
      </p:sp>
      <p:sp>
        <p:nvSpPr>
          <p:cNvPr id="29" name="TextBox 28">
            <a:extLst>
              <a:ext uri="{FF2B5EF4-FFF2-40B4-BE49-F238E27FC236}">
                <a16:creationId xmlns:a16="http://schemas.microsoft.com/office/drawing/2014/main" id="{2ED36792-FCFF-439B-9347-2D635D3F3659}"/>
              </a:ext>
            </a:extLst>
          </p:cNvPr>
          <p:cNvSpPr txBox="1"/>
          <p:nvPr/>
        </p:nvSpPr>
        <p:spPr>
          <a:xfrm>
            <a:off x="10068078" y="2505985"/>
            <a:ext cx="8157410" cy="584775"/>
          </a:xfrm>
          <a:prstGeom prst="rect">
            <a:avLst/>
          </a:prstGeom>
          <a:noFill/>
        </p:spPr>
        <p:txBody>
          <a:bodyPr wrap="square">
            <a:spAutoFit/>
          </a:bodyPr>
          <a:lstStyle/>
          <a:p>
            <a:r>
              <a:rPr lang="en-US" sz="3200" dirty="0">
                <a:latin typeface="Arial Rounded MT Bold" panose="020F0704030504030204" pitchFamily="34" charset="0"/>
              </a:rPr>
              <a:t>Metal Birds and Pterosaur</a:t>
            </a:r>
            <a:endParaRPr lang="en-US" sz="2400" dirty="0">
              <a:latin typeface="Arial Rounded MT Bold" panose="020F0704030504030204" pitchFamily="34" charset="0"/>
            </a:endParaRPr>
          </a:p>
        </p:txBody>
      </p:sp>
      <p:sp>
        <p:nvSpPr>
          <p:cNvPr id="30" name="TextBox 29">
            <a:extLst>
              <a:ext uri="{FF2B5EF4-FFF2-40B4-BE49-F238E27FC236}">
                <a16:creationId xmlns:a16="http://schemas.microsoft.com/office/drawing/2014/main" id="{141D5B49-2587-47F6-8D5A-D68765ED27B5}"/>
              </a:ext>
            </a:extLst>
          </p:cNvPr>
          <p:cNvSpPr txBox="1"/>
          <p:nvPr/>
        </p:nvSpPr>
        <p:spPr>
          <a:xfrm>
            <a:off x="10068078" y="3240120"/>
            <a:ext cx="7901041" cy="1569660"/>
          </a:xfrm>
          <a:prstGeom prst="rect">
            <a:avLst/>
          </a:prstGeom>
          <a:noFill/>
        </p:spPr>
        <p:txBody>
          <a:bodyPr wrap="square">
            <a:spAutoFit/>
          </a:bodyPr>
          <a:lstStyle/>
          <a:p>
            <a:r>
              <a:rPr lang="en-US" sz="2400" dirty="0"/>
              <a:t>These are transformed into metal by the radioactive conditions, representing the impact of the environment on organic life.</a:t>
            </a:r>
          </a:p>
          <a:p>
            <a:endParaRPr lang="en-US" sz="2400" dirty="0"/>
          </a:p>
        </p:txBody>
      </p:sp>
      <p:pic>
        <p:nvPicPr>
          <p:cNvPr id="31" name="Picture 30">
            <a:extLst>
              <a:ext uri="{FF2B5EF4-FFF2-40B4-BE49-F238E27FC236}">
                <a16:creationId xmlns:a16="http://schemas.microsoft.com/office/drawing/2014/main" id="{ADEA91B2-7C3B-41BC-B5BA-3B99AFA02FF4}"/>
              </a:ext>
            </a:extLst>
          </p:cNvPr>
          <p:cNvPicPr>
            <a:picLocks noChangeAspect="1"/>
          </p:cNvPicPr>
          <p:nvPr/>
        </p:nvPicPr>
        <p:blipFill>
          <a:blip r:embed="rId7"/>
          <a:stretch>
            <a:fillRect/>
          </a:stretch>
        </p:blipFill>
        <p:spPr>
          <a:xfrm rot="1398005">
            <a:off x="15381151" y="1383204"/>
            <a:ext cx="2699634" cy="1575961"/>
          </a:xfrm>
          <a:prstGeom prst="rect">
            <a:avLst/>
          </a:prstGeom>
        </p:spPr>
      </p:pic>
    </p:spTree>
    <p:extLst>
      <p:ext uri="{BB962C8B-B14F-4D97-AF65-F5344CB8AC3E}">
        <p14:creationId xmlns:p14="http://schemas.microsoft.com/office/powerpoint/2010/main" val="482275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FF55C270-C794-4DA5-AE72-6AD988AFECE1}"/>
              </a:ext>
            </a:extLst>
          </p:cNvPr>
          <p:cNvSpPr txBox="1"/>
          <p:nvPr/>
        </p:nvSpPr>
        <p:spPr>
          <a:xfrm>
            <a:off x="3966304" y="2429826"/>
            <a:ext cx="1293906" cy="215444"/>
          </a:xfrm>
          <a:prstGeom prst="rect">
            <a:avLst/>
          </a:prstGeom>
          <a:noFill/>
        </p:spPr>
        <p:txBody>
          <a:bodyPr wrap="square" rtlCol="0">
            <a:spAutoFit/>
          </a:bodyPr>
          <a:lstStyle/>
          <a:p>
            <a:r>
              <a:rPr lang="en-IN" sz="800" b="1" spc="450" dirty="0">
                <a:solidFill>
                  <a:schemeClr val="accent1">
                    <a:lumMod val="75000"/>
                  </a:schemeClr>
                </a:solidFill>
                <a:latin typeface="Arial Rounded MT Bold" panose="020F0704030504030204" pitchFamily="34" charset="0"/>
                <a:ea typeface="Open Sans Semibold" panose="020B0706030804020204" pitchFamily="34" charset="0"/>
                <a:cs typeface="Open Sans Semibold" panose="020B0706030804020204" pitchFamily="34" charset="0"/>
              </a:rPr>
              <a:t>WELCOME</a:t>
            </a:r>
          </a:p>
        </p:txBody>
      </p:sp>
      <p:sp>
        <p:nvSpPr>
          <p:cNvPr id="14" name="Oval 13">
            <a:extLst>
              <a:ext uri="{FF2B5EF4-FFF2-40B4-BE49-F238E27FC236}">
                <a16:creationId xmlns:a16="http://schemas.microsoft.com/office/drawing/2014/main" id="{93F9D98B-8B40-2B25-D1AA-33CB182E5075}"/>
              </a:ext>
            </a:extLst>
          </p:cNvPr>
          <p:cNvSpPr/>
          <p:nvPr/>
        </p:nvSpPr>
        <p:spPr>
          <a:xfrm>
            <a:off x="8566675" y="3164341"/>
            <a:ext cx="1621972" cy="1621972"/>
          </a:xfrm>
          <a:prstGeom prst="ellipse">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2" name="Oval 11">
            <a:extLst>
              <a:ext uri="{FF2B5EF4-FFF2-40B4-BE49-F238E27FC236}">
                <a16:creationId xmlns:a16="http://schemas.microsoft.com/office/drawing/2014/main" id="{FCB0D47E-1E99-6157-06BE-D9F5C8C657D0}"/>
              </a:ext>
            </a:extLst>
          </p:cNvPr>
          <p:cNvSpPr/>
          <p:nvPr/>
        </p:nvSpPr>
        <p:spPr>
          <a:xfrm>
            <a:off x="8194860" y="4194913"/>
            <a:ext cx="1182802" cy="1182800"/>
          </a:xfrm>
          <a:prstGeom prst="ellipse">
            <a:avLst/>
          </a:prstGeom>
          <a:noFill/>
          <a:ln w="254000">
            <a:solidFill>
              <a:srgbClr val="F4B8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5" name="Oval 14">
            <a:extLst>
              <a:ext uri="{FF2B5EF4-FFF2-40B4-BE49-F238E27FC236}">
                <a16:creationId xmlns:a16="http://schemas.microsoft.com/office/drawing/2014/main" id="{DE698306-D712-EA1E-2644-A726B3115D98}"/>
              </a:ext>
            </a:extLst>
          </p:cNvPr>
          <p:cNvSpPr/>
          <p:nvPr/>
        </p:nvSpPr>
        <p:spPr>
          <a:xfrm>
            <a:off x="8493578" y="-642258"/>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Oval 15">
            <a:extLst>
              <a:ext uri="{FF2B5EF4-FFF2-40B4-BE49-F238E27FC236}">
                <a16:creationId xmlns:a16="http://schemas.microsoft.com/office/drawing/2014/main" id="{2C597E59-1BE9-6D2D-CA86-FCBCBABFD1E9}"/>
              </a:ext>
            </a:extLst>
          </p:cNvPr>
          <p:cNvSpPr/>
          <p:nvPr/>
        </p:nvSpPr>
        <p:spPr>
          <a:xfrm>
            <a:off x="8410575" y="689477"/>
            <a:ext cx="379640" cy="379640"/>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7" name="Oval 16">
            <a:extLst>
              <a:ext uri="{FF2B5EF4-FFF2-40B4-BE49-F238E27FC236}">
                <a16:creationId xmlns:a16="http://schemas.microsoft.com/office/drawing/2014/main" id="{27FEF566-AA3E-DC06-C80C-45C05F34BABB}"/>
              </a:ext>
            </a:extLst>
          </p:cNvPr>
          <p:cNvSpPr/>
          <p:nvPr/>
        </p:nvSpPr>
        <p:spPr>
          <a:xfrm>
            <a:off x="8210869" y="557300"/>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9" name="TextBox 18">
            <a:extLst>
              <a:ext uri="{FF2B5EF4-FFF2-40B4-BE49-F238E27FC236}">
                <a16:creationId xmlns:a16="http://schemas.microsoft.com/office/drawing/2014/main" id="{AFA8E01B-B3F3-271D-4BE2-86F8BFC3E980}"/>
              </a:ext>
            </a:extLst>
          </p:cNvPr>
          <p:cNvSpPr txBox="1"/>
          <p:nvPr/>
        </p:nvSpPr>
        <p:spPr>
          <a:xfrm>
            <a:off x="3873939" y="2322105"/>
            <a:ext cx="184731" cy="646331"/>
          </a:xfrm>
          <a:prstGeom prst="rect">
            <a:avLst/>
          </a:prstGeom>
          <a:noFill/>
        </p:spPr>
        <p:txBody>
          <a:bodyPr wrap="none" rtlCol="0">
            <a:spAutoFit/>
          </a:bodyPr>
          <a:lstStyle/>
          <a:p>
            <a:endParaRPr lang="en-IN" sz="3600" dirty="0">
              <a:latin typeface="Montserrat Medium" panose="00000600000000000000" pitchFamily="50" charset="0"/>
            </a:endParaRPr>
          </a:p>
        </p:txBody>
      </p:sp>
      <p:pic>
        <p:nvPicPr>
          <p:cNvPr id="13" name="Graphic 12" descr="Video camera with solid fill">
            <a:extLst>
              <a:ext uri="{FF2B5EF4-FFF2-40B4-BE49-F238E27FC236}">
                <a16:creationId xmlns:a16="http://schemas.microsoft.com/office/drawing/2014/main" id="{FA86613B-2422-4225-AB87-35A35BE46F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73288" y="861908"/>
            <a:ext cx="1928290" cy="1928290"/>
          </a:xfrm>
          <a:prstGeom prst="rect">
            <a:avLst/>
          </a:prstGeom>
        </p:spPr>
      </p:pic>
      <p:sp>
        <p:nvSpPr>
          <p:cNvPr id="27" name="Rectangle 26">
            <a:extLst>
              <a:ext uri="{FF2B5EF4-FFF2-40B4-BE49-F238E27FC236}">
                <a16:creationId xmlns:a16="http://schemas.microsoft.com/office/drawing/2014/main" id="{AD4D68D7-1560-4570-992B-4222F83C7071}"/>
              </a:ext>
            </a:extLst>
          </p:cNvPr>
          <p:cNvSpPr/>
          <p:nvPr/>
        </p:nvSpPr>
        <p:spPr>
          <a:xfrm>
            <a:off x="194013" y="-1157519"/>
            <a:ext cx="262503" cy="1790700"/>
          </a:xfrm>
          <a:prstGeom prst="rect">
            <a:avLst/>
          </a:prstGeom>
          <a:solidFill>
            <a:schemeClr val="accent2">
              <a:lumMod val="50000"/>
              <a:alpha val="64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Block Arc 27">
            <a:extLst>
              <a:ext uri="{FF2B5EF4-FFF2-40B4-BE49-F238E27FC236}">
                <a16:creationId xmlns:a16="http://schemas.microsoft.com/office/drawing/2014/main" id="{A3DB0303-7DC1-4C2B-A456-FA3E315CDE01}"/>
              </a:ext>
            </a:extLst>
          </p:cNvPr>
          <p:cNvSpPr/>
          <p:nvPr/>
        </p:nvSpPr>
        <p:spPr>
          <a:xfrm rot="16554308">
            <a:off x="-797930" y="-749053"/>
            <a:ext cx="1663175" cy="1498105"/>
          </a:xfrm>
          <a:prstGeom prst="blockArc">
            <a:avLst/>
          </a:prstGeom>
          <a:solidFill>
            <a:schemeClr val="accent2">
              <a:lumMod val="5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264463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54352597-7A6D-4235-B061-338BA26B56C2}"/>
              </a:ext>
            </a:extLst>
          </p:cNvPr>
          <p:cNvSpPr/>
          <p:nvPr/>
        </p:nvSpPr>
        <p:spPr>
          <a:xfrm>
            <a:off x="-179818" y="4249532"/>
            <a:ext cx="1001086" cy="964957"/>
          </a:xfrm>
          <a:prstGeom prst="ellipse">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 name="Google Shape;258;p33">
            <a:extLst>
              <a:ext uri="{FF2B5EF4-FFF2-40B4-BE49-F238E27FC236}">
                <a16:creationId xmlns:a16="http://schemas.microsoft.com/office/drawing/2014/main" id="{C0A342F3-CED2-4724-A7AE-5BD8CF1F5DE7}"/>
              </a:ext>
            </a:extLst>
          </p:cNvPr>
          <p:cNvSpPr txBox="1">
            <a:spLocks/>
          </p:cNvSpPr>
          <p:nvPr/>
        </p:nvSpPr>
        <p:spPr>
          <a:xfrm>
            <a:off x="1178672" y="-339074"/>
            <a:ext cx="5191170" cy="172772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chemeClr val="bg2"/>
                </a:solidFill>
                <a:latin typeface="Consolas" panose="020B0609020204030204" pitchFamily="49" charset="0"/>
              </a:rPr>
              <a:t>CHARACTERS</a:t>
            </a:r>
          </a:p>
        </p:txBody>
      </p:sp>
      <p:pic>
        <p:nvPicPr>
          <p:cNvPr id="9" name="Graphic 8" descr="Video camera with solid fill">
            <a:extLst>
              <a:ext uri="{FF2B5EF4-FFF2-40B4-BE49-F238E27FC236}">
                <a16:creationId xmlns:a16="http://schemas.microsoft.com/office/drawing/2014/main" id="{B5D0B3DA-DBDF-4214-BF05-2DC326FF7A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6482" y="-2595109"/>
            <a:ext cx="1143002" cy="1143002"/>
          </a:xfrm>
          <a:prstGeom prst="rect">
            <a:avLst/>
          </a:prstGeom>
        </p:spPr>
      </p:pic>
      <p:sp>
        <p:nvSpPr>
          <p:cNvPr id="13" name="Oval 12">
            <a:extLst>
              <a:ext uri="{FF2B5EF4-FFF2-40B4-BE49-F238E27FC236}">
                <a16:creationId xmlns:a16="http://schemas.microsoft.com/office/drawing/2014/main" id="{AE9B78D7-498B-432C-85B4-14A3EBC3C2B1}"/>
              </a:ext>
            </a:extLst>
          </p:cNvPr>
          <p:cNvSpPr/>
          <p:nvPr/>
        </p:nvSpPr>
        <p:spPr>
          <a:xfrm rot="20916348">
            <a:off x="-392402" y="4886188"/>
            <a:ext cx="812576" cy="820600"/>
          </a:xfrm>
          <a:prstGeom prst="ellipse">
            <a:avLst/>
          </a:prstGeom>
          <a:noFill/>
          <a:ln w="254000">
            <a:solidFill>
              <a:srgbClr val="F4B8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4" name="Oval 13">
            <a:extLst>
              <a:ext uri="{FF2B5EF4-FFF2-40B4-BE49-F238E27FC236}">
                <a16:creationId xmlns:a16="http://schemas.microsoft.com/office/drawing/2014/main" id="{36E27EFC-8128-433F-AA35-75D8F58327F1}"/>
              </a:ext>
            </a:extLst>
          </p:cNvPr>
          <p:cNvSpPr/>
          <p:nvPr/>
        </p:nvSpPr>
        <p:spPr>
          <a:xfrm>
            <a:off x="-755318" y="-882214"/>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Oval 14">
            <a:extLst>
              <a:ext uri="{FF2B5EF4-FFF2-40B4-BE49-F238E27FC236}">
                <a16:creationId xmlns:a16="http://schemas.microsoft.com/office/drawing/2014/main" id="{54E5E8FE-0DF9-4C41-8D83-47F771CBAEE5}"/>
              </a:ext>
            </a:extLst>
          </p:cNvPr>
          <p:cNvSpPr/>
          <p:nvPr/>
        </p:nvSpPr>
        <p:spPr>
          <a:xfrm>
            <a:off x="1178672" y="-969489"/>
            <a:ext cx="379640" cy="379640"/>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Oval 15">
            <a:extLst>
              <a:ext uri="{FF2B5EF4-FFF2-40B4-BE49-F238E27FC236}">
                <a16:creationId xmlns:a16="http://schemas.microsoft.com/office/drawing/2014/main" id="{7FB2F5CD-5FED-4E1D-9110-2C2388AC3953}"/>
              </a:ext>
            </a:extLst>
          </p:cNvPr>
          <p:cNvSpPr/>
          <p:nvPr/>
        </p:nvSpPr>
        <p:spPr>
          <a:xfrm>
            <a:off x="-804867" y="687505"/>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0" name="TextBox 19">
            <a:extLst>
              <a:ext uri="{FF2B5EF4-FFF2-40B4-BE49-F238E27FC236}">
                <a16:creationId xmlns:a16="http://schemas.microsoft.com/office/drawing/2014/main" id="{FA49836F-38C7-494D-ACD9-24B4E55A59AB}"/>
              </a:ext>
            </a:extLst>
          </p:cNvPr>
          <p:cNvSpPr txBox="1"/>
          <p:nvPr/>
        </p:nvSpPr>
        <p:spPr>
          <a:xfrm>
            <a:off x="-7606527" y="2420181"/>
            <a:ext cx="7606527" cy="523220"/>
          </a:xfrm>
          <a:prstGeom prst="rect">
            <a:avLst/>
          </a:prstGeom>
          <a:noFill/>
        </p:spPr>
        <p:txBody>
          <a:bodyPr wrap="square">
            <a:spAutoFit/>
          </a:bodyPr>
          <a:lstStyle/>
          <a:p>
            <a:r>
              <a:rPr lang="en-US" sz="2800" b="1" dirty="0">
                <a:latin typeface="Arial Rounded MT Bold" panose="020F0704030504030204" pitchFamily="34" charset="0"/>
              </a:rPr>
              <a:t>Indian Guide</a:t>
            </a:r>
          </a:p>
        </p:txBody>
      </p:sp>
      <p:sp>
        <p:nvSpPr>
          <p:cNvPr id="21" name="TextBox 20">
            <a:extLst>
              <a:ext uri="{FF2B5EF4-FFF2-40B4-BE49-F238E27FC236}">
                <a16:creationId xmlns:a16="http://schemas.microsoft.com/office/drawing/2014/main" id="{C8F9EB8E-BC12-4EA9-906F-16641C9130A8}"/>
              </a:ext>
            </a:extLst>
          </p:cNvPr>
          <p:cNvSpPr txBox="1"/>
          <p:nvPr/>
        </p:nvSpPr>
        <p:spPr>
          <a:xfrm>
            <a:off x="-8834082" y="2984659"/>
            <a:ext cx="7901041" cy="830997"/>
          </a:xfrm>
          <a:prstGeom prst="rect">
            <a:avLst/>
          </a:prstGeom>
          <a:noFill/>
        </p:spPr>
        <p:txBody>
          <a:bodyPr wrap="square">
            <a:spAutoFit/>
          </a:bodyPr>
          <a:lstStyle/>
          <a:p>
            <a:r>
              <a:rPr lang="en-US" sz="2400" dirty="0"/>
              <a:t>Kelvin’s guide during part of his expedition</a:t>
            </a:r>
          </a:p>
          <a:p>
            <a:r>
              <a:rPr lang="en-US" sz="2400" dirty="0"/>
              <a:t>He assists Kelvin in navigating the challenging terrain </a:t>
            </a:r>
            <a:endParaRPr lang="en-US" sz="3200" dirty="0"/>
          </a:p>
        </p:txBody>
      </p:sp>
      <p:pic>
        <p:nvPicPr>
          <p:cNvPr id="10" name="Picture 9">
            <a:extLst>
              <a:ext uri="{FF2B5EF4-FFF2-40B4-BE49-F238E27FC236}">
                <a16:creationId xmlns:a16="http://schemas.microsoft.com/office/drawing/2014/main" id="{47151C76-11D1-4D42-A505-33219EC4AF87}"/>
              </a:ext>
            </a:extLst>
          </p:cNvPr>
          <p:cNvPicPr>
            <a:picLocks noChangeAspect="1"/>
          </p:cNvPicPr>
          <p:nvPr/>
        </p:nvPicPr>
        <p:blipFill>
          <a:blip r:embed="rId5"/>
          <a:stretch>
            <a:fillRect/>
          </a:stretch>
        </p:blipFill>
        <p:spPr>
          <a:xfrm>
            <a:off x="-4009619" y="1055483"/>
            <a:ext cx="1673020" cy="1929176"/>
          </a:xfrm>
          <a:prstGeom prst="rect">
            <a:avLst/>
          </a:prstGeom>
        </p:spPr>
      </p:pic>
      <p:cxnSp>
        <p:nvCxnSpPr>
          <p:cNvPr id="22" name="Straight Connector 21">
            <a:extLst>
              <a:ext uri="{FF2B5EF4-FFF2-40B4-BE49-F238E27FC236}">
                <a16:creationId xmlns:a16="http://schemas.microsoft.com/office/drawing/2014/main" id="{75623E9D-B8DF-46C0-A794-2A89D254875A}"/>
              </a:ext>
            </a:extLst>
          </p:cNvPr>
          <p:cNvCxnSpPr>
            <a:cxnSpLocks/>
          </p:cNvCxnSpPr>
          <p:nvPr/>
        </p:nvCxnSpPr>
        <p:spPr>
          <a:xfrm>
            <a:off x="8219921" y="4603440"/>
            <a:ext cx="0" cy="440282"/>
          </a:xfrm>
          <a:prstGeom prst="line">
            <a:avLst/>
          </a:prstGeom>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9752AED1-FC62-4A8E-860E-1BE6E909AF14}"/>
              </a:ext>
            </a:extLst>
          </p:cNvPr>
          <p:cNvSpPr txBox="1"/>
          <p:nvPr/>
        </p:nvSpPr>
        <p:spPr>
          <a:xfrm>
            <a:off x="8329451" y="4558725"/>
            <a:ext cx="1629098" cy="584775"/>
          </a:xfrm>
          <a:prstGeom prst="rect">
            <a:avLst/>
          </a:prstGeom>
          <a:noFill/>
        </p:spPr>
        <p:txBody>
          <a:bodyPr wrap="square" rtlCol="0">
            <a:spAutoFit/>
          </a:bodyPr>
          <a:lstStyle/>
          <a:p>
            <a:r>
              <a:rPr lang="en-US" sz="3200" dirty="0"/>
              <a:t>04</a:t>
            </a:r>
          </a:p>
        </p:txBody>
      </p:sp>
      <p:sp>
        <p:nvSpPr>
          <p:cNvPr id="24" name="TextBox 23">
            <a:extLst>
              <a:ext uri="{FF2B5EF4-FFF2-40B4-BE49-F238E27FC236}">
                <a16:creationId xmlns:a16="http://schemas.microsoft.com/office/drawing/2014/main" id="{65008529-ED77-4B85-9901-FE6F6CB5C0E6}"/>
              </a:ext>
            </a:extLst>
          </p:cNvPr>
          <p:cNvSpPr txBox="1"/>
          <p:nvPr/>
        </p:nvSpPr>
        <p:spPr>
          <a:xfrm>
            <a:off x="898735" y="2216064"/>
            <a:ext cx="8157410" cy="584775"/>
          </a:xfrm>
          <a:prstGeom prst="rect">
            <a:avLst/>
          </a:prstGeom>
          <a:noFill/>
        </p:spPr>
        <p:txBody>
          <a:bodyPr wrap="square">
            <a:spAutoFit/>
          </a:bodyPr>
          <a:lstStyle/>
          <a:p>
            <a:r>
              <a:rPr lang="en-US" sz="3200" dirty="0">
                <a:latin typeface="Arial Rounded MT Bold" panose="020F0704030504030204" pitchFamily="34" charset="0"/>
              </a:rPr>
              <a:t>Metal Birds and Pterosaur</a:t>
            </a:r>
            <a:endParaRPr lang="en-US" sz="2400" dirty="0">
              <a:latin typeface="Arial Rounded MT Bold" panose="020F0704030504030204" pitchFamily="34" charset="0"/>
            </a:endParaRPr>
          </a:p>
        </p:txBody>
      </p:sp>
      <p:sp>
        <p:nvSpPr>
          <p:cNvPr id="25" name="TextBox 24">
            <a:extLst>
              <a:ext uri="{FF2B5EF4-FFF2-40B4-BE49-F238E27FC236}">
                <a16:creationId xmlns:a16="http://schemas.microsoft.com/office/drawing/2014/main" id="{645B67D6-F038-4F3B-B34E-24962C9963D8}"/>
              </a:ext>
            </a:extLst>
          </p:cNvPr>
          <p:cNvSpPr txBox="1"/>
          <p:nvPr/>
        </p:nvSpPr>
        <p:spPr>
          <a:xfrm>
            <a:off x="898735" y="2950199"/>
            <a:ext cx="7901041" cy="1569660"/>
          </a:xfrm>
          <a:prstGeom prst="rect">
            <a:avLst/>
          </a:prstGeom>
          <a:noFill/>
        </p:spPr>
        <p:txBody>
          <a:bodyPr wrap="square">
            <a:spAutoFit/>
          </a:bodyPr>
          <a:lstStyle/>
          <a:p>
            <a:r>
              <a:rPr lang="en-US" sz="2400" dirty="0"/>
              <a:t>These are transformed into metal by the radioactive conditions, representing the impact of the environment on organic life.</a:t>
            </a:r>
          </a:p>
          <a:p>
            <a:endParaRPr lang="en-US" sz="2400" dirty="0"/>
          </a:p>
        </p:txBody>
      </p:sp>
      <p:pic>
        <p:nvPicPr>
          <p:cNvPr id="26" name="Picture 25">
            <a:extLst>
              <a:ext uri="{FF2B5EF4-FFF2-40B4-BE49-F238E27FC236}">
                <a16:creationId xmlns:a16="http://schemas.microsoft.com/office/drawing/2014/main" id="{D3C7A2F7-A86F-4371-9033-1E175CD0A397}"/>
              </a:ext>
            </a:extLst>
          </p:cNvPr>
          <p:cNvPicPr>
            <a:picLocks noChangeAspect="1"/>
          </p:cNvPicPr>
          <p:nvPr/>
        </p:nvPicPr>
        <p:blipFill>
          <a:blip r:embed="rId6"/>
          <a:stretch>
            <a:fillRect/>
          </a:stretch>
        </p:blipFill>
        <p:spPr>
          <a:xfrm rot="1398005">
            <a:off x="6211808" y="1093283"/>
            <a:ext cx="2699634" cy="1575961"/>
          </a:xfrm>
          <a:prstGeom prst="rect">
            <a:avLst/>
          </a:prstGeom>
        </p:spPr>
      </p:pic>
      <p:sp>
        <p:nvSpPr>
          <p:cNvPr id="27" name="TextBox 26">
            <a:extLst>
              <a:ext uri="{FF2B5EF4-FFF2-40B4-BE49-F238E27FC236}">
                <a16:creationId xmlns:a16="http://schemas.microsoft.com/office/drawing/2014/main" id="{AACE2830-71F3-4032-AFA2-BD310ECEDE18}"/>
              </a:ext>
            </a:extLst>
          </p:cNvPr>
          <p:cNvSpPr txBox="1"/>
          <p:nvPr/>
        </p:nvSpPr>
        <p:spPr>
          <a:xfrm>
            <a:off x="9808976" y="2075876"/>
            <a:ext cx="8157410" cy="646331"/>
          </a:xfrm>
          <a:prstGeom prst="rect">
            <a:avLst/>
          </a:prstGeom>
          <a:noFill/>
        </p:spPr>
        <p:txBody>
          <a:bodyPr wrap="square">
            <a:spAutoFit/>
          </a:bodyPr>
          <a:lstStyle/>
          <a:p>
            <a:r>
              <a:rPr lang="en-US" sz="3600" dirty="0">
                <a:latin typeface="Arial Rounded MT Bold" panose="020F0704030504030204" pitchFamily="34" charset="0"/>
              </a:rPr>
              <a:t>The Crystal Entity</a:t>
            </a:r>
            <a:endParaRPr lang="en-US" sz="2800" dirty="0">
              <a:latin typeface="Arial Rounded MT Bold" panose="020F0704030504030204" pitchFamily="34" charset="0"/>
            </a:endParaRPr>
          </a:p>
        </p:txBody>
      </p:sp>
      <p:sp>
        <p:nvSpPr>
          <p:cNvPr id="28" name="TextBox 27">
            <a:extLst>
              <a:ext uri="{FF2B5EF4-FFF2-40B4-BE49-F238E27FC236}">
                <a16:creationId xmlns:a16="http://schemas.microsoft.com/office/drawing/2014/main" id="{F5460AF2-6CB1-437A-90BE-FB9E64E6AA70}"/>
              </a:ext>
            </a:extLst>
          </p:cNvPr>
          <p:cNvSpPr txBox="1"/>
          <p:nvPr/>
        </p:nvSpPr>
        <p:spPr>
          <a:xfrm>
            <a:off x="9845334" y="2868816"/>
            <a:ext cx="7901041" cy="954107"/>
          </a:xfrm>
          <a:prstGeom prst="rect">
            <a:avLst/>
          </a:prstGeom>
          <a:noFill/>
        </p:spPr>
        <p:txBody>
          <a:bodyPr wrap="square">
            <a:spAutoFit/>
          </a:bodyPr>
          <a:lstStyle/>
          <a:p>
            <a:r>
              <a:rPr lang="en-US" sz="2800" dirty="0"/>
              <a:t>A crystalline, multi-faceted entity that exhibits strange intelligence and control over gravity.</a:t>
            </a:r>
            <a:endParaRPr lang="en-US" sz="2000" dirty="0"/>
          </a:p>
        </p:txBody>
      </p:sp>
      <p:pic>
        <p:nvPicPr>
          <p:cNvPr id="29" name="Picture 28">
            <a:extLst>
              <a:ext uri="{FF2B5EF4-FFF2-40B4-BE49-F238E27FC236}">
                <a16:creationId xmlns:a16="http://schemas.microsoft.com/office/drawing/2014/main" id="{5F36EAE3-9557-4D02-9AE9-EFF84AD58E4E}"/>
              </a:ext>
            </a:extLst>
          </p:cNvPr>
          <p:cNvPicPr>
            <a:picLocks noChangeAspect="1"/>
          </p:cNvPicPr>
          <p:nvPr/>
        </p:nvPicPr>
        <p:blipFill>
          <a:blip r:embed="rId7"/>
          <a:stretch>
            <a:fillRect/>
          </a:stretch>
        </p:blipFill>
        <p:spPr>
          <a:xfrm>
            <a:off x="12663382" y="49257"/>
            <a:ext cx="4023783" cy="5143496"/>
          </a:xfrm>
          <a:prstGeom prst="rect">
            <a:avLst/>
          </a:prstGeom>
        </p:spPr>
      </p:pic>
    </p:spTree>
    <p:extLst>
      <p:ext uri="{BB962C8B-B14F-4D97-AF65-F5344CB8AC3E}">
        <p14:creationId xmlns:p14="http://schemas.microsoft.com/office/powerpoint/2010/main" val="2851638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58;p33">
            <a:extLst>
              <a:ext uri="{FF2B5EF4-FFF2-40B4-BE49-F238E27FC236}">
                <a16:creationId xmlns:a16="http://schemas.microsoft.com/office/drawing/2014/main" id="{C0A342F3-CED2-4724-A7AE-5BD8CF1F5DE7}"/>
              </a:ext>
            </a:extLst>
          </p:cNvPr>
          <p:cNvSpPr txBox="1">
            <a:spLocks/>
          </p:cNvSpPr>
          <p:nvPr/>
        </p:nvSpPr>
        <p:spPr>
          <a:xfrm>
            <a:off x="1178672" y="-339074"/>
            <a:ext cx="5191170" cy="172772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chemeClr val="bg2"/>
                </a:solidFill>
                <a:latin typeface="Consolas" panose="020B0609020204030204" pitchFamily="49" charset="0"/>
              </a:rPr>
              <a:t>CHARACTERS</a:t>
            </a:r>
          </a:p>
        </p:txBody>
      </p:sp>
      <p:pic>
        <p:nvPicPr>
          <p:cNvPr id="9" name="Graphic 8" descr="Video camera with solid fill">
            <a:extLst>
              <a:ext uri="{FF2B5EF4-FFF2-40B4-BE49-F238E27FC236}">
                <a16:creationId xmlns:a16="http://schemas.microsoft.com/office/drawing/2014/main" id="{B5D0B3DA-DBDF-4214-BF05-2DC326FF7A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6482" y="-2595109"/>
            <a:ext cx="1143002" cy="1143002"/>
          </a:xfrm>
          <a:prstGeom prst="rect">
            <a:avLst/>
          </a:prstGeom>
        </p:spPr>
      </p:pic>
      <p:sp>
        <p:nvSpPr>
          <p:cNvPr id="20" name="TextBox 19">
            <a:extLst>
              <a:ext uri="{FF2B5EF4-FFF2-40B4-BE49-F238E27FC236}">
                <a16:creationId xmlns:a16="http://schemas.microsoft.com/office/drawing/2014/main" id="{FA49836F-38C7-494D-ACD9-24B4E55A59AB}"/>
              </a:ext>
            </a:extLst>
          </p:cNvPr>
          <p:cNvSpPr txBox="1"/>
          <p:nvPr/>
        </p:nvSpPr>
        <p:spPr>
          <a:xfrm>
            <a:off x="889738" y="2394685"/>
            <a:ext cx="8157410" cy="646331"/>
          </a:xfrm>
          <a:prstGeom prst="rect">
            <a:avLst/>
          </a:prstGeom>
          <a:noFill/>
        </p:spPr>
        <p:txBody>
          <a:bodyPr wrap="square">
            <a:spAutoFit/>
          </a:bodyPr>
          <a:lstStyle/>
          <a:p>
            <a:r>
              <a:rPr lang="en-US" sz="3600" dirty="0">
                <a:latin typeface="Arial Rounded MT Bold" panose="020F0704030504030204" pitchFamily="34" charset="0"/>
              </a:rPr>
              <a:t>The Crystal Entity</a:t>
            </a:r>
            <a:endParaRPr lang="en-US" sz="2800" dirty="0">
              <a:latin typeface="Arial Rounded MT Bold" panose="020F0704030504030204" pitchFamily="34" charset="0"/>
            </a:endParaRPr>
          </a:p>
        </p:txBody>
      </p:sp>
      <p:sp>
        <p:nvSpPr>
          <p:cNvPr id="21" name="TextBox 20">
            <a:extLst>
              <a:ext uri="{FF2B5EF4-FFF2-40B4-BE49-F238E27FC236}">
                <a16:creationId xmlns:a16="http://schemas.microsoft.com/office/drawing/2014/main" id="{C8F9EB8E-BC12-4EA9-906F-16641C9130A8}"/>
              </a:ext>
            </a:extLst>
          </p:cNvPr>
          <p:cNvSpPr txBox="1"/>
          <p:nvPr/>
        </p:nvSpPr>
        <p:spPr>
          <a:xfrm>
            <a:off x="926096" y="3187625"/>
            <a:ext cx="7901041" cy="954107"/>
          </a:xfrm>
          <a:prstGeom prst="rect">
            <a:avLst/>
          </a:prstGeom>
          <a:noFill/>
        </p:spPr>
        <p:txBody>
          <a:bodyPr wrap="square">
            <a:spAutoFit/>
          </a:bodyPr>
          <a:lstStyle/>
          <a:p>
            <a:r>
              <a:rPr lang="en-US" sz="2800" dirty="0"/>
              <a:t>A crystalline, multi-faceted entity that exhibits strange intelligence and control over gravity.</a:t>
            </a:r>
            <a:endParaRPr lang="en-US" sz="2000" dirty="0"/>
          </a:p>
        </p:txBody>
      </p:sp>
      <p:sp>
        <p:nvSpPr>
          <p:cNvPr id="14" name="Oval 13">
            <a:extLst>
              <a:ext uri="{FF2B5EF4-FFF2-40B4-BE49-F238E27FC236}">
                <a16:creationId xmlns:a16="http://schemas.microsoft.com/office/drawing/2014/main" id="{9E097F9C-DB8E-45D2-969D-DCE9D79422F1}"/>
              </a:ext>
            </a:extLst>
          </p:cNvPr>
          <p:cNvSpPr/>
          <p:nvPr/>
        </p:nvSpPr>
        <p:spPr>
          <a:xfrm>
            <a:off x="-202519" y="4851112"/>
            <a:ext cx="1001086" cy="964957"/>
          </a:xfrm>
          <a:prstGeom prst="ellipse">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8" name="Oval 17">
            <a:extLst>
              <a:ext uri="{FF2B5EF4-FFF2-40B4-BE49-F238E27FC236}">
                <a16:creationId xmlns:a16="http://schemas.microsoft.com/office/drawing/2014/main" id="{C22880CF-7EDA-49E8-8FF2-C361F5248061}"/>
              </a:ext>
            </a:extLst>
          </p:cNvPr>
          <p:cNvSpPr/>
          <p:nvPr/>
        </p:nvSpPr>
        <p:spPr>
          <a:xfrm rot="20916348">
            <a:off x="-364117" y="4876603"/>
            <a:ext cx="812576" cy="820600"/>
          </a:xfrm>
          <a:prstGeom prst="ellipse">
            <a:avLst/>
          </a:prstGeom>
          <a:noFill/>
          <a:ln w="254000">
            <a:solidFill>
              <a:srgbClr val="F4B8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9" name="Oval 18">
            <a:extLst>
              <a:ext uri="{FF2B5EF4-FFF2-40B4-BE49-F238E27FC236}">
                <a16:creationId xmlns:a16="http://schemas.microsoft.com/office/drawing/2014/main" id="{A327A824-129F-4C15-99FF-E83C78EE2313}"/>
              </a:ext>
            </a:extLst>
          </p:cNvPr>
          <p:cNvSpPr/>
          <p:nvPr/>
        </p:nvSpPr>
        <p:spPr>
          <a:xfrm>
            <a:off x="-1717488" y="1005002"/>
            <a:ext cx="379640" cy="379640"/>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2" name="Oval 21">
            <a:extLst>
              <a:ext uri="{FF2B5EF4-FFF2-40B4-BE49-F238E27FC236}">
                <a16:creationId xmlns:a16="http://schemas.microsoft.com/office/drawing/2014/main" id="{AF619442-A324-43B3-8724-B0ACE2F6C02A}"/>
              </a:ext>
            </a:extLst>
          </p:cNvPr>
          <p:cNvSpPr/>
          <p:nvPr/>
        </p:nvSpPr>
        <p:spPr>
          <a:xfrm>
            <a:off x="-850001" y="1005002"/>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3" name="Oval 22">
            <a:extLst>
              <a:ext uri="{FF2B5EF4-FFF2-40B4-BE49-F238E27FC236}">
                <a16:creationId xmlns:a16="http://schemas.microsoft.com/office/drawing/2014/main" id="{965879F3-D2F3-48E8-84B0-41356CB6B0BD}"/>
              </a:ext>
            </a:extLst>
          </p:cNvPr>
          <p:cNvSpPr/>
          <p:nvPr/>
        </p:nvSpPr>
        <p:spPr>
          <a:xfrm>
            <a:off x="-898953" y="-776057"/>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cxnSp>
        <p:nvCxnSpPr>
          <p:cNvPr id="24" name="Straight Connector 23">
            <a:extLst>
              <a:ext uri="{FF2B5EF4-FFF2-40B4-BE49-F238E27FC236}">
                <a16:creationId xmlns:a16="http://schemas.microsoft.com/office/drawing/2014/main" id="{01363B69-5F88-48B8-9881-D1BB4B15D3B1}"/>
              </a:ext>
            </a:extLst>
          </p:cNvPr>
          <p:cNvCxnSpPr>
            <a:cxnSpLocks/>
          </p:cNvCxnSpPr>
          <p:nvPr/>
        </p:nvCxnSpPr>
        <p:spPr>
          <a:xfrm>
            <a:off x="8219921" y="4603440"/>
            <a:ext cx="0" cy="440282"/>
          </a:xfrm>
          <a:prstGeom prst="line">
            <a:avLst/>
          </a:prstGeom>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81FC2302-CDB7-4777-AA17-8450D382189D}"/>
              </a:ext>
            </a:extLst>
          </p:cNvPr>
          <p:cNvSpPr txBox="1"/>
          <p:nvPr/>
        </p:nvSpPr>
        <p:spPr>
          <a:xfrm>
            <a:off x="8329451" y="4558725"/>
            <a:ext cx="1629098" cy="584775"/>
          </a:xfrm>
          <a:prstGeom prst="rect">
            <a:avLst/>
          </a:prstGeom>
          <a:noFill/>
        </p:spPr>
        <p:txBody>
          <a:bodyPr wrap="square" rtlCol="0">
            <a:spAutoFit/>
          </a:bodyPr>
          <a:lstStyle/>
          <a:p>
            <a:r>
              <a:rPr lang="en-US" sz="3200" dirty="0"/>
              <a:t>05</a:t>
            </a:r>
          </a:p>
        </p:txBody>
      </p:sp>
      <p:pic>
        <p:nvPicPr>
          <p:cNvPr id="4" name="Picture 3">
            <a:extLst>
              <a:ext uri="{FF2B5EF4-FFF2-40B4-BE49-F238E27FC236}">
                <a16:creationId xmlns:a16="http://schemas.microsoft.com/office/drawing/2014/main" id="{D1AEB6F4-6DD2-4695-82B9-B29B299C55D4}"/>
              </a:ext>
            </a:extLst>
          </p:cNvPr>
          <p:cNvPicPr>
            <a:picLocks noChangeAspect="1"/>
          </p:cNvPicPr>
          <p:nvPr/>
        </p:nvPicPr>
        <p:blipFill>
          <a:blip r:embed="rId5"/>
          <a:stretch>
            <a:fillRect/>
          </a:stretch>
        </p:blipFill>
        <p:spPr>
          <a:xfrm>
            <a:off x="3744144" y="368066"/>
            <a:ext cx="4023783" cy="5143496"/>
          </a:xfrm>
          <a:prstGeom prst="rect">
            <a:avLst/>
          </a:prstGeom>
        </p:spPr>
      </p:pic>
      <p:sp>
        <p:nvSpPr>
          <p:cNvPr id="15" name="TextBox 14">
            <a:extLst>
              <a:ext uri="{FF2B5EF4-FFF2-40B4-BE49-F238E27FC236}">
                <a16:creationId xmlns:a16="http://schemas.microsoft.com/office/drawing/2014/main" id="{AF3D2BB2-3889-4B6E-9669-152590B581CE}"/>
              </a:ext>
            </a:extLst>
          </p:cNvPr>
          <p:cNvSpPr txBox="1"/>
          <p:nvPr/>
        </p:nvSpPr>
        <p:spPr>
          <a:xfrm>
            <a:off x="-7755519" y="2394685"/>
            <a:ext cx="8157410" cy="584775"/>
          </a:xfrm>
          <a:prstGeom prst="rect">
            <a:avLst/>
          </a:prstGeom>
          <a:noFill/>
        </p:spPr>
        <p:txBody>
          <a:bodyPr wrap="square">
            <a:spAutoFit/>
          </a:bodyPr>
          <a:lstStyle/>
          <a:p>
            <a:r>
              <a:rPr lang="en-US" sz="3200" dirty="0">
                <a:latin typeface="Arial Rounded MT Bold" panose="020F0704030504030204" pitchFamily="34" charset="0"/>
              </a:rPr>
              <a:t>Metal Birds and Pterosaur</a:t>
            </a:r>
            <a:endParaRPr lang="en-US" sz="2400" dirty="0">
              <a:latin typeface="Arial Rounded MT Bold" panose="020F0704030504030204" pitchFamily="34" charset="0"/>
            </a:endParaRPr>
          </a:p>
        </p:txBody>
      </p:sp>
      <p:sp>
        <p:nvSpPr>
          <p:cNvPr id="16" name="TextBox 15">
            <a:extLst>
              <a:ext uri="{FF2B5EF4-FFF2-40B4-BE49-F238E27FC236}">
                <a16:creationId xmlns:a16="http://schemas.microsoft.com/office/drawing/2014/main" id="{2F0BCA10-F18B-465E-BDE2-A5459A05163D}"/>
              </a:ext>
            </a:extLst>
          </p:cNvPr>
          <p:cNvSpPr txBox="1"/>
          <p:nvPr/>
        </p:nvSpPr>
        <p:spPr>
          <a:xfrm>
            <a:off x="-7755519" y="3128820"/>
            <a:ext cx="7901041" cy="1569660"/>
          </a:xfrm>
          <a:prstGeom prst="rect">
            <a:avLst/>
          </a:prstGeom>
          <a:noFill/>
        </p:spPr>
        <p:txBody>
          <a:bodyPr wrap="square">
            <a:spAutoFit/>
          </a:bodyPr>
          <a:lstStyle/>
          <a:p>
            <a:r>
              <a:rPr lang="en-US" sz="2400" dirty="0"/>
              <a:t>These are transformed into metal by the radioactive conditions, representing the impact of the environment on organic life.</a:t>
            </a:r>
          </a:p>
          <a:p>
            <a:endParaRPr lang="en-US" sz="2400" dirty="0"/>
          </a:p>
        </p:txBody>
      </p:sp>
      <p:pic>
        <p:nvPicPr>
          <p:cNvPr id="17" name="Picture 16">
            <a:extLst>
              <a:ext uri="{FF2B5EF4-FFF2-40B4-BE49-F238E27FC236}">
                <a16:creationId xmlns:a16="http://schemas.microsoft.com/office/drawing/2014/main" id="{07B8876A-8368-4757-9C59-0F80D652FB99}"/>
              </a:ext>
            </a:extLst>
          </p:cNvPr>
          <p:cNvPicPr>
            <a:picLocks noChangeAspect="1"/>
          </p:cNvPicPr>
          <p:nvPr/>
        </p:nvPicPr>
        <p:blipFill>
          <a:blip r:embed="rId6"/>
          <a:stretch>
            <a:fillRect/>
          </a:stretch>
        </p:blipFill>
        <p:spPr>
          <a:xfrm rot="1398005">
            <a:off x="-2604985" y="1646730"/>
            <a:ext cx="2156660" cy="1258990"/>
          </a:xfrm>
          <a:prstGeom prst="rect">
            <a:avLst/>
          </a:prstGeom>
        </p:spPr>
      </p:pic>
    </p:spTree>
    <p:extLst>
      <p:ext uri="{BB962C8B-B14F-4D97-AF65-F5344CB8AC3E}">
        <p14:creationId xmlns:p14="http://schemas.microsoft.com/office/powerpoint/2010/main" val="2910516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54352597-7A6D-4235-B061-338BA26B56C2}"/>
              </a:ext>
            </a:extLst>
          </p:cNvPr>
          <p:cNvSpPr/>
          <p:nvPr/>
        </p:nvSpPr>
        <p:spPr>
          <a:xfrm>
            <a:off x="8835317" y="4186081"/>
            <a:ext cx="1001086" cy="964957"/>
          </a:xfrm>
          <a:prstGeom prst="ellipse">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 name="Google Shape;258;p33">
            <a:extLst>
              <a:ext uri="{FF2B5EF4-FFF2-40B4-BE49-F238E27FC236}">
                <a16:creationId xmlns:a16="http://schemas.microsoft.com/office/drawing/2014/main" id="{C0A342F3-CED2-4724-A7AE-5BD8CF1F5DE7}"/>
              </a:ext>
            </a:extLst>
          </p:cNvPr>
          <p:cNvSpPr txBox="1">
            <a:spLocks/>
          </p:cNvSpPr>
          <p:nvPr/>
        </p:nvSpPr>
        <p:spPr>
          <a:xfrm>
            <a:off x="4000891" y="2021289"/>
            <a:ext cx="3204151" cy="55046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chemeClr val="tx1"/>
                </a:solidFill>
                <a:highlight>
                  <a:srgbClr val="FEF6FC"/>
                </a:highlight>
                <a:latin typeface="Consolas" panose="020B0609020204030204" pitchFamily="49" charset="0"/>
              </a:rPr>
              <a:t>SUMMARY</a:t>
            </a:r>
          </a:p>
        </p:txBody>
      </p:sp>
      <p:pic>
        <p:nvPicPr>
          <p:cNvPr id="9" name="Graphic 8" descr="Video camera with solid fill">
            <a:extLst>
              <a:ext uri="{FF2B5EF4-FFF2-40B4-BE49-F238E27FC236}">
                <a16:creationId xmlns:a16="http://schemas.microsoft.com/office/drawing/2014/main" id="{B5D0B3DA-DBDF-4214-BF05-2DC326FF7A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6482" y="-2595109"/>
            <a:ext cx="1143002" cy="1143002"/>
          </a:xfrm>
          <a:prstGeom prst="rect">
            <a:avLst/>
          </a:prstGeom>
        </p:spPr>
      </p:pic>
      <p:sp>
        <p:nvSpPr>
          <p:cNvPr id="13" name="Oval 12">
            <a:extLst>
              <a:ext uri="{FF2B5EF4-FFF2-40B4-BE49-F238E27FC236}">
                <a16:creationId xmlns:a16="http://schemas.microsoft.com/office/drawing/2014/main" id="{AE9B78D7-498B-432C-85B4-14A3EBC3C2B1}"/>
              </a:ext>
            </a:extLst>
          </p:cNvPr>
          <p:cNvSpPr/>
          <p:nvPr/>
        </p:nvSpPr>
        <p:spPr>
          <a:xfrm rot="20916348">
            <a:off x="8842608" y="4569459"/>
            <a:ext cx="812576" cy="820600"/>
          </a:xfrm>
          <a:prstGeom prst="ellipse">
            <a:avLst/>
          </a:prstGeom>
          <a:noFill/>
          <a:ln w="254000">
            <a:solidFill>
              <a:srgbClr val="F4B8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4" name="Oval 13">
            <a:extLst>
              <a:ext uri="{FF2B5EF4-FFF2-40B4-BE49-F238E27FC236}">
                <a16:creationId xmlns:a16="http://schemas.microsoft.com/office/drawing/2014/main" id="{36E27EFC-8128-433F-AA35-75D8F58327F1}"/>
              </a:ext>
            </a:extLst>
          </p:cNvPr>
          <p:cNvSpPr/>
          <p:nvPr/>
        </p:nvSpPr>
        <p:spPr>
          <a:xfrm>
            <a:off x="8450542" y="-740050"/>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Oval 14">
            <a:extLst>
              <a:ext uri="{FF2B5EF4-FFF2-40B4-BE49-F238E27FC236}">
                <a16:creationId xmlns:a16="http://schemas.microsoft.com/office/drawing/2014/main" id="{54E5E8FE-0DF9-4C41-8D83-47F771CBAEE5}"/>
              </a:ext>
            </a:extLst>
          </p:cNvPr>
          <p:cNvSpPr/>
          <p:nvPr/>
        </p:nvSpPr>
        <p:spPr>
          <a:xfrm flipV="1">
            <a:off x="8954180" y="923452"/>
            <a:ext cx="379640" cy="367641"/>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Oval 15">
            <a:extLst>
              <a:ext uri="{FF2B5EF4-FFF2-40B4-BE49-F238E27FC236}">
                <a16:creationId xmlns:a16="http://schemas.microsoft.com/office/drawing/2014/main" id="{7FB2F5CD-5FED-4E1D-9110-2C2388AC3953}"/>
              </a:ext>
            </a:extLst>
          </p:cNvPr>
          <p:cNvSpPr/>
          <p:nvPr/>
        </p:nvSpPr>
        <p:spPr>
          <a:xfrm>
            <a:off x="9025083" y="716393"/>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pic>
        <p:nvPicPr>
          <p:cNvPr id="5" name="Graphic 4" descr="A wreath with olives and leaves">
            <a:extLst>
              <a:ext uri="{FF2B5EF4-FFF2-40B4-BE49-F238E27FC236}">
                <a16:creationId xmlns:a16="http://schemas.microsoft.com/office/drawing/2014/main" id="{6C77F5CD-43E6-4779-B08B-6E47C17629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85839" y="25768"/>
            <a:ext cx="4548677" cy="4548677"/>
          </a:xfrm>
          <a:prstGeom prst="rect">
            <a:avLst/>
          </a:prstGeom>
        </p:spPr>
      </p:pic>
    </p:spTree>
    <p:extLst>
      <p:ext uri="{BB962C8B-B14F-4D97-AF65-F5344CB8AC3E}">
        <p14:creationId xmlns:p14="http://schemas.microsoft.com/office/powerpoint/2010/main" val="368956940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54352597-7A6D-4235-B061-338BA26B56C2}"/>
              </a:ext>
            </a:extLst>
          </p:cNvPr>
          <p:cNvSpPr/>
          <p:nvPr/>
        </p:nvSpPr>
        <p:spPr>
          <a:xfrm>
            <a:off x="8600422" y="4074342"/>
            <a:ext cx="1001086" cy="964957"/>
          </a:xfrm>
          <a:prstGeom prst="ellipse">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pic>
        <p:nvPicPr>
          <p:cNvPr id="9" name="Graphic 8" descr="Video camera with solid fill">
            <a:extLst>
              <a:ext uri="{FF2B5EF4-FFF2-40B4-BE49-F238E27FC236}">
                <a16:creationId xmlns:a16="http://schemas.microsoft.com/office/drawing/2014/main" id="{B5D0B3DA-DBDF-4214-BF05-2DC326FF7A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6482" y="-2595109"/>
            <a:ext cx="1143002" cy="1143002"/>
          </a:xfrm>
          <a:prstGeom prst="rect">
            <a:avLst/>
          </a:prstGeom>
        </p:spPr>
      </p:pic>
      <p:sp>
        <p:nvSpPr>
          <p:cNvPr id="14" name="Oval 13">
            <a:extLst>
              <a:ext uri="{FF2B5EF4-FFF2-40B4-BE49-F238E27FC236}">
                <a16:creationId xmlns:a16="http://schemas.microsoft.com/office/drawing/2014/main" id="{36E27EFC-8128-433F-AA35-75D8F58327F1}"/>
              </a:ext>
            </a:extLst>
          </p:cNvPr>
          <p:cNvSpPr/>
          <p:nvPr/>
        </p:nvSpPr>
        <p:spPr>
          <a:xfrm>
            <a:off x="8600422" y="-767932"/>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Oval 14">
            <a:extLst>
              <a:ext uri="{FF2B5EF4-FFF2-40B4-BE49-F238E27FC236}">
                <a16:creationId xmlns:a16="http://schemas.microsoft.com/office/drawing/2014/main" id="{54E5E8FE-0DF9-4C41-8D83-47F771CBAEE5}"/>
              </a:ext>
            </a:extLst>
          </p:cNvPr>
          <p:cNvSpPr/>
          <p:nvPr/>
        </p:nvSpPr>
        <p:spPr>
          <a:xfrm flipV="1">
            <a:off x="9411688" y="859838"/>
            <a:ext cx="379640" cy="367641"/>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Oval 15">
            <a:extLst>
              <a:ext uri="{FF2B5EF4-FFF2-40B4-BE49-F238E27FC236}">
                <a16:creationId xmlns:a16="http://schemas.microsoft.com/office/drawing/2014/main" id="{7FB2F5CD-5FED-4E1D-9110-2C2388AC3953}"/>
              </a:ext>
            </a:extLst>
          </p:cNvPr>
          <p:cNvSpPr/>
          <p:nvPr/>
        </p:nvSpPr>
        <p:spPr>
          <a:xfrm>
            <a:off x="9025083" y="716393"/>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1" name="Google Shape;258;p33">
            <a:extLst>
              <a:ext uri="{FF2B5EF4-FFF2-40B4-BE49-F238E27FC236}">
                <a16:creationId xmlns:a16="http://schemas.microsoft.com/office/drawing/2014/main" id="{4EDC2F00-352F-492B-A9EB-027AC5A11958}"/>
              </a:ext>
            </a:extLst>
          </p:cNvPr>
          <p:cNvSpPr txBox="1">
            <a:spLocks/>
          </p:cNvSpPr>
          <p:nvPr/>
        </p:nvSpPr>
        <p:spPr>
          <a:xfrm>
            <a:off x="442328" y="0"/>
            <a:ext cx="2695075" cy="55046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2"/>
                </a:solidFill>
                <a:highlight>
                  <a:srgbClr val="C0C0C0"/>
                </a:highlight>
                <a:latin typeface="Consolas" panose="020B0609020204030204" pitchFamily="49" charset="0"/>
              </a:rPr>
              <a:t>SUMMARY</a:t>
            </a:r>
          </a:p>
        </p:txBody>
      </p:sp>
      <p:sp>
        <p:nvSpPr>
          <p:cNvPr id="18" name="TextBox 17">
            <a:extLst>
              <a:ext uri="{FF2B5EF4-FFF2-40B4-BE49-F238E27FC236}">
                <a16:creationId xmlns:a16="http://schemas.microsoft.com/office/drawing/2014/main" id="{206594B8-0D97-4ACE-8AA5-2509B9E9C9D4}"/>
              </a:ext>
            </a:extLst>
          </p:cNvPr>
          <p:cNvSpPr txBox="1"/>
          <p:nvPr/>
        </p:nvSpPr>
        <p:spPr>
          <a:xfrm>
            <a:off x="208849" y="923819"/>
            <a:ext cx="7078687" cy="20405586"/>
          </a:xfrm>
          <a:prstGeom prst="rect">
            <a:avLst/>
          </a:prstGeom>
          <a:noFill/>
        </p:spPr>
        <p:txBody>
          <a:bodyPr wrap="square" rtlCol="0">
            <a:spAutoFit/>
          </a:bodyPr>
          <a:lstStyle/>
          <a:p>
            <a:r>
              <a:rPr lang="en-US" sz="2400" b="1" dirty="0"/>
              <a:t>"The Metal Man"</a:t>
            </a:r>
            <a:r>
              <a:rPr lang="en-US" sz="2400" dirty="0"/>
              <a:t> by Jack Williamson begins with a metal man standing in a dark, dusty corner of the Tyburn College Museum. The story continues with a manuscript written by Thomas Kelvin, a geology professor, who describes his thrilling adventure in search of radium. Initially, Kelvin tried to hire an Indian guide to help him reach his goal, but due to radium exposure, the guide was unable to assist. Eventually, Kelvin bought a monoplane and set off for his destination.</a:t>
            </a:r>
          </a:p>
          <a:p>
            <a:endParaRPr lang="en-US" sz="2400" dirty="0"/>
          </a:p>
          <a:p>
            <a:endParaRPr lang="en-US" sz="2400" dirty="0"/>
          </a:p>
          <a:p>
            <a:endParaRPr lang="en-US" sz="2400" dirty="0"/>
          </a:p>
          <a:p>
            <a:endParaRPr lang="en-US" sz="2400" dirty="0"/>
          </a:p>
          <a:p>
            <a:endParaRPr lang="en-US" sz="2400" dirty="0"/>
          </a:p>
          <a:p>
            <a:r>
              <a:rPr lang="en-US" sz="2400" dirty="0"/>
              <a:t>Unfortunately, Kelvin crashes into a mysterious crater filled with strange phenomena. After the crash, as he explores the unusual landscape, Kelvin encounters a thick, green mist that makes gravity much stronger. He also finds a forest of metallic plants and alien crystal-like creatures. He notices that birds and other animals have turned to metal due to the crater's strange powers, and he becomes worried when he sees his own body beginning to transform into metal.</a:t>
            </a:r>
          </a:p>
          <a:p>
            <a:endParaRPr lang="en-US" sz="2400" dirty="0"/>
          </a:p>
          <a:p>
            <a:endParaRPr lang="en-US" sz="2400" dirty="0"/>
          </a:p>
          <a:p>
            <a:endParaRPr lang="en-US" sz="2400" dirty="0"/>
          </a:p>
          <a:p>
            <a:endParaRPr lang="en-US" sz="2400" dirty="0"/>
          </a:p>
          <a:p>
            <a:endParaRPr lang="en-US" sz="2400" dirty="0"/>
          </a:p>
          <a:p>
            <a:r>
              <a:rPr lang="en-US" sz="2400" dirty="0"/>
              <a:t>Desperate to find a solution, Kelvin discovers a patch of violet plants with berries that can stop the metal transformation. He also comes across a slow, red river called El Rio de la Sangre ("The River of Blood") flowing through the crater, which adds to the eerie and desolate atmosphere with its reddish color. While trying to avoid the crystal beings, Kelvin finds a group of black towers that shoot out strange flames affecting gravity. </a:t>
            </a:r>
          </a:p>
          <a:p>
            <a:endParaRPr lang="en-US" sz="2400" dirty="0"/>
          </a:p>
          <a:p>
            <a:endParaRPr lang="en-US" sz="2400" dirty="0"/>
          </a:p>
          <a:p>
            <a:endParaRPr lang="en-US" sz="2400" dirty="0"/>
          </a:p>
          <a:p>
            <a:endParaRPr lang="en-US" sz="2400" dirty="0"/>
          </a:p>
          <a:p>
            <a:endParaRPr lang="en-US" sz="2400" dirty="0"/>
          </a:p>
          <a:p>
            <a:r>
              <a:rPr lang="en-US" sz="2400" dirty="0"/>
              <a:t>Using quick thinking, he fires his gun to propel himself out of the strong gravity field and returns to his airplane. After escaping the crater and getting back to civilization, Kelvin writes a letter about his experiences and mentions the discovery of valuable radium-rich sand.</a:t>
            </a:r>
          </a:p>
          <a:p>
            <a:r>
              <a:rPr lang="en-US" sz="2400" dirty="0"/>
              <a:t>However, the story ends on a tragic note, as Kelvin continues to suffer from the metal transformation despite his efforts to stop it.</a:t>
            </a:r>
          </a:p>
          <a:p>
            <a:endParaRPr lang="en-US" sz="2400" dirty="0"/>
          </a:p>
          <a:p>
            <a:endParaRPr lang="en-US" sz="2400" dirty="0"/>
          </a:p>
        </p:txBody>
      </p:sp>
      <p:pic>
        <p:nvPicPr>
          <p:cNvPr id="19" name="Picture 18">
            <a:extLst>
              <a:ext uri="{FF2B5EF4-FFF2-40B4-BE49-F238E27FC236}">
                <a16:creationId xmlns:a16="http://schemas.microsoft.com/office/drawing/2014/main" id="{6B35FB86-2265-4E92-A023-3C15352B0468}"/>
              </a:ext>
            </a:extLst>
          </p:cNvPr>
          <p:cNvPicPr>
            <a:picLocks noChangeAspect="1"/>
          </p:cNvPicPr>
          <p:nvPr/>
        </p:nvPicPr>
        <p:blipFill>
          <a:blip r:embed="rId5"/>
          <a:stretch>
            <a:fillRect/>
          </a:stretch>
        </p:blipFill>
        <p:spPr>
          <a:xfrm>
            <a:off x="7235461" y="1274114"/>
            <a:ext cx="1699690" cy="1959930"/>
          </a:xfrm>
          <a:prstGeom prst="rect">
            <a:avLst/>
          </a:prstGeom>
        </p:spPr>
      </p:pic>
      <p:pic>
        <p:nvPicPr>
          <p:cNvPr id="20" name="Picture 19">
            <a:extLst>
              <a:ext uri="{FF2B5EF4-FFF2-40B4-BE49-F238E27FC236}">
                <a16:creationId xmlns:a16="http://schemas.microsoft.com/office/drawing/2014/main" id="{4D527927-CD3D-43EE-9DD9-902BD7149333}"/>
              </a:ext>
            </a:extLst>
          </p:cNvPr>
          <p:cNvPicPr>
            <a:picLocks noChangeAspect="1"/>
          </p:cNvPicPr>
          <p:nvPr/>
        </p:nvPicPr>
        <p:blipFill>
          <a:blip r:embed="rId6"/>
          <a:stretch>
            <a:fillRect/>
          </a:stretch>
        </p:blipFill>
        <p:spPr>
          <a:xfrm rot="20775913">
            <a:off x="4818362" y="4874915"/>
            <a:ext cx="3799234" cy="2532823"/>
          </a:xfrm>
          <a:prstGeom prst="rect">
            <a:avLst/>
          </a:prstGeom>
        </p:spPr>
      </p:pic>
      <p:pic>
        <p:nvPicPr>
          <p:cNvPr id="17" name="Graphic 16" descr="A wreath with olives and leaves">
            <a:extLst>
              <a:ext uri="{FF2B5EF4-FFF2-40B4-BE49-F238E27FC236}">
                <a16:creationId xmlns:a16="http://schemas.microsoft.com/office/drawing/2014/main" id="{75578D1D-E430-4A42-B325-BCE2F78AD7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84778" y="-13841011"/>
            <a:ext cx="32825522" cy="32825522"/>
          </a:xfrm>
          <a:prstGeom prst="rect">
            <a:avLst/>
          </a:prstGeom>
        </p:spPr>
      </p:pic>
    </p:spTree>
    <p:extLst>
      <p:ext uri="{BB962C8B-B14F-4D97-AF65-F5344CB8AC3E}">
        <p14:creationId xmlns:p14="http://schemas.microsoft.com/office/powerpoint/2010/main" val="3182387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B81517E-D891-44D3-B53B-4AD8F4FBE9F8}"/>
              </a:ext>
            </a:extLst>
          </p:cNvPr>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6000" contrast="-21000"/>
                    </a14:imgEffect>
                  </a14:imgLayer>
                </a14:imgProps>
              </a:ext>
            </a:extLst>
          </a:blip>
          <a:stretch>
            <a:fillRect/>
          </a:stretch>
        </p:blipFill>
        <p:spPr>
          <a:xfrm rot="20775913">
            <a:off x="6384088" y="2418815"/>
            <a:ext cx="3511876" cy="2341251"/>
          </a:xfrm>
          <a:prstGeom prst="rect">
            <a:avLst/>
          </a:prstGeom>
          <a:effectLst>
            <a:outerShdw blurRad="1270000" dist="1803400" dir="7200000" algn="ctr" rotWithShape="0">
              <a:srgbClr val="000000">
                <a:alpha val="47000"/>
              </a:srgbClr>
            </a:outerShdw>
          </a:effectLst>
        </p:spPr>
      </p:pic>
      <p:pic>
        <p:nvPicPr>
          <p:cNvPr id="9" name="Graphic 8" descr="Video camera with solid fill">
            <a:extLst>
              <a:ext uri="{FF2B5EF4-FFF2-40B4-BE49-F238E27FC236}">
                <a16:creationId xmlns:a16="http://schemas.microsoft.com/office/drawing/2014/main" id="{B5D0B3DA-DBDF-4214-BF05-2DC326FF7A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56482" y="-2595109"/>
            <a:ext cx="1143002" cy="1143002"/>
          </a:xfrm>
          <a:prstGeom prst="rect">
            <a:avLst/>
          </a:prstGeom>
        </p:spPr>
      </p:pic>
      <p:pic>
        <p:nvPicPr>
          <p:cNvPr id="25" name="Picture 24">
            <a:extLst>
              <a:ext uri="{FF2B5EF4-FFF2-40B4-BE49-F238E27FC236}">
                <a16:creationId xmlns:a16="http://schemas.microsoft.com/office/drawing/2014/main" id="{3C3753D8-0877-4139-A597-DF5F3B09710F}"/>
              </a:ext>
            </a:extLst>
          </p:cNvPr>
          <p:cNvPicPr>
            <a:picLocks noChangeAspect="1"/>
          </p:cNvPicPr>
          <p:nvPr/>
        </p:nvPicPr>
        <p:blipFill>
          <a:blip r:embed="rId7"/>
          <a:stretch>
            <a:fillRect/>
          </a:stretch>
        </p:blipFill>
        <p:spPr>
          <a:xfrm>
            <a:off x="7444310" y="-3004726"/>
            <a:ext cx="1346462" cy="1552619"/>
          </a:xfrm>
          <a:prstGeom prst="rect">
            <a:avLst/>
          </a:prstGeom>
        </p:spPr>
      </p:pic>
      <p:sp>
        <p:nvSpPr>
          <p:cNvPr id="26" name="Oval 25">
            <a:extLst>
              <a:ext uri="{FF2B5EF4-FFF2-40B4-BE49-F238E27FC236}">
                <a16:creationId xmlns:a16="http://schemas.microsoft.com/office/drawing/2014/main" id="{477F8CC9-116A-4E05-8706-F73EB9188240}"/>
              </a:ext>
            </a:extLst>
          </p:cNvPr>
          <p:cNvSpPr/>
          <p:nvPr/>
        </p:nvSpPr>
        <p:spPr>
          <a:xfrm>
            <a:off x="8493578" y="-358786"/>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7" name="TextBox 26">
            <a:extLst>
              <a:ext uri="{FF2B5EF4-FFF2-40B4-BE49-F238E27FC236}">
                <a16:creationId xmlns:a16="http://schemas.microsoft.com/office/drawing/2014/main" id="{E692FDBD-0C03-4F75-8D3F-EC157A94AB17}"/>
              </a:ext>
            </a:extLst>
          </p:cNvPr>
          <p:cNvSpPr txBox="1"/>
          <p:nvPr/>
        </p:nvSpPr>
        <p:spPr>
          <a:xfrm>
            <a:off x="353228" y="-4706960"/>
            <a:ext cx="7078687" cy="20405586"/>
          </a:xfrm>
          <a:prstGeom prst="rect">
            <a:avLst/>
          </a:prstGeom>
          <a:noFill/>
        </p:spPr>
        <p:txBody>
          <a:bodyPr wrap="square" rtlCol="0">
            <a:spAutoFit/>
          </a:bodyPr>
          <a:lstStyle/>
          <a:p>
            <a:r>
              <a:rPr lang="en-US" sz="2400" b="1" dirty="0"/>
              <a:t>"The Metal Man"</a:t>
            </a:r>
            <a:r>
              <a:rPr lang="en-US" sz="2400" dirty="0"/>
              <a:t> by Jack Williamson begins with a metal man standing in a dark, dusty corner of the Tyburn College Museum. The story continues with a manuscript written by Thomas Kelvin, a geology professor, who describes his thrilling adventure in search of radium. Initially, Kelvin tried to hire an Indian guide to help him reach his goal, but due to radium exposure, the guide was unable to assist. Eventually, Kelvin bought a monoplane and set off for his destination.</a:t>
            </a:r>
          </a:p>
          <a:p>
            <a:endParaRPr lang="en-US" sz="2400" dirty="0"/>
          </a:p>
          <a:p>
            <a:endParaRPr lang="en-US" sz="2400" dirty="0"/>
          </a:p>
          <a:p>
            <a:endParaRPr lang="en-US" sz="2400" dirty="0"/>
          </a:p>
          <a:p>
            <a:endParaRPr lang="en-US" sz="2400" dirty="0"/>
          </a:p>
          <a:p>
            <a:endParaRPr lang="en-US" sz="2400" dirty="0"/>
          </a:p>
          <a:p>
            <a:r>
              <a:rPr lang="en-US" sz="2400" dirty="0"/>
              <a:t>Unfortunately, Kelvin crashes into a mysterious crater filled with strange phenomena. After the crash, as he explores the unusual landscape, Kelvin encounters a thick, green mist that makes gravity much stronger. He also finds a forest of metallic plants and alien crystal-like creatures. He notices that birds and other animals have turned to metal due to the crater's strange powers, and he becomes worried when he sees his own body beginning to transform into metal.</a:t>
            </a:r>
          </a:p>
          <a:p>
            <a:endParaRPr lang="en-US" sz="2400" dirty="0"/>
          </a:p>
          <a:p>
            <a:endParaRPr lang="en-US" sz="2400" dirty="0"/>
          </a:p>
          <a:p>
            <a:endParaRPr lang="en-US" sz="2400" dirty="0"/>
          </a:p>
          <a:p>
            <a:endParaRPr lang="en-US" sz="2400" dirty="0"/>
          </a:p>
          <a:p>
            <a:endParaRPr lang="en-US" sz="2400" dirty="0"/>
          </a:p>
          <a:p>
            <a:r>
              <a:rPr lang="en-US" sz="2400" dirty="0"/>
              <a:t>Desperate to find a solution, Kelvin discovers a patch of violet plants with berries that can stop the metal transformation. He also comes across a slow, red river called El Rio de la Sangre ("The River of Blood") flowing through the crater, which adds to the eerie and desolate atmosphere with its reddish color. While trying to avoid the crystal beings, Kelvin finds a group of black towers that shoot out strange flames affecting gravity. </a:t>
            </a:r>
          </a:p>
          <a:p>
            <a:endParaRPr lang="en-US" sz="2400" dirty="0"/>
          </a:p>
          <a:p>
            <a:endParaRPr lang="en-US" sz="2400" dirty="0"/>
          </a:p>
          <a:p>
            <a:endParaRPr lang="en-US" sz="2400" dirty="0"/>
          </a:p>
          <a:p>
            <a:endParaRPr lang="en-US" sz="2400" dirty="0"/>
          </a:p>
          <a:p>
            <a:endParaRPr lang="en-US" sz="2400" dirty="0"/>
          </a:p>
          <a:p>
            <a:r>
              <a:rPr lang="en-US" sz="2400" dirty="0"/>
              <a:t>Using quick thinking, he fires his gun to propel himself out of the strong gravity field and returns to his airplane. After escaping the crater and getting back to civilization, Kelvin writes a letter about his experiences and mentions the discovery of valuable radium-rich sand.</a:t>
            </a:r>
          </a:p>
          <a:p>
            <a:r>
              <a:rPr lang="en-US" sz="2400" dirty="0"/>
              <a:t>However, the story ends on a tragic note, as Kelvin continues to suffer from the metal transformation despite his efforts to stop it.</a:t>
            </a:r>
          </a:p>
          <a:p>
            <a:endParaRPr lang="en-US" sz="2400" dirty="0"/>
          </a:p>
          <a:p>
            <a:endParaRPr lang="en-US" sz="2400" dirty="0"/>
          </a:p>
        </p:txBody>
      </p:sp>
      <p:pic>
        <p:nvPicPr>
          <p:cNvPr id="28" name="Picture 27">
            <a:extLst>
              <a:ext uri="{FF2B5EF4-FFF2-40B4-BE49-F238E27FC236}">
                <a16:creationId xmlns:a16="http://schemas.microsoft.com/office/drawing/2014/main" id="{57EDE5D4-21B7-436F-929F-22B326AED768}"/>
              </a:ext>
            </a:extLst>
          </p:cNvPr>
          <p:cNvPicPr>
            <a:picLocks noChangeAspect="1"/>
          </p:cNvPicPr>
          <p:nvPr/>
        </p:nvPicPr>
        <p:blipFill>
          <a:blip r:embed="rId8"/>
          <a:stretch>
            <a:fillRect/>
          </a:stretch>
        </p:blipFill>
        <p:spPr>
          <a:xfrm>
            <a:off x="9391650" y="3531854"/>
            <a:ext cx="514454" cy="648212"/>
          </a:xfrm>
          <a:prstGeom prst="rect">
            <a:avLst/>
          </a:prstGeom>
        </p:spPr>
      </p:pic>
    </p:spTree>
    <p:extLst>
      <p:ext uri="{BB962C8B-B14F-4D97-AF65-F5344CB8AC3E}">
        <p14:creationId xmlns:p14="http://schemas.microsoft.com/office/powerpoint/2010/main" val="536502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Video camera with solid fill">
            <a:extLst>
              <a:ext uri="{FF2B5EF4-FFF2-40B4-BE49-F238E27FC236}">
                <a16:creationId xmlns:a16="http://schemas.microsoft.com/office/drawing/2014/main" id="{B5D0B3DA-DBDF-4214-BF05-2DC326FF7A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6482" y="-2595109"/>
            <a:ext cx="1143002" cy="1143002"/>
          </a:xfrm>
          <a:prstGeom prst="rect">
            <a:avLst/>
          </a:prstGeom>
        </p:spPr>
      </p:pic>
      <p:sp>
        <p:nvSpPr>
          <p:cNvPr id="14" name="Oval 13">
            <a:extLst>
              <a:ext uri="{FF2B5EF4-FFF2-40B4-BE49-F238E27FC236}">
                <a16:creationId xmlns:a16="http://schemas.microsoft.com/office/drawing/2014/main" id="{36E27EFC-8128-433F-AA35-75D8F58327F1}"/>
              </a:ext>
            </a:extLst>
          </p:cNvPr>
          <p:cNvSpPr/>
          <p:nvPr/>
        </p:nvSpPr>
        <p:spPr>
          <a:xfrm>
            <a:off x="8835317" y="-639748"/>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pic>
        <p:nvPicPr>
          <p:cNvPr id="17" name="Picture 16">
            <a:extLst>
              <a:ext uri="{FF2B5EF4-FFF2-40B4-BE49-F238E27FC236}">
                <a16:creationId xmlns:a16="http://schemas.microsoft.com/office/drawing/2014/main" id="{E5A80EB5-E119-4869-A1D9-E31F19647ED2}"/>
              </a:ext>
            </a:extLst>
          </p:cNvPr>
          <p:cNvPicPr>
            <a:picLocks noChangeAspect="1"/>
          </p:cNvPicPr>
          <p:nvPr/>
        </p:nvPicPr>
        <p:blipFill>
          <a:blip r:embed="rId5"/>
          <a:stretch>
            <a:fillRect/>
          </a:stretch>
        </p:blipFill>
        <p:spPr>
          <a:xfrm rot="20775913">
            <a:off x="12017385" y="-550019"/>
            <a:ext cx="3799234" cy="2532823"/>
          </a:xfrm>
          <a:prstGeom prst="rect">
            <a:avLst/>
          </a:prstGeom>
        </p:spPr>
      </p:pic>
      <p:sp>
        <p:nvSpPr>
          <p:cNvPr id="25" name="TextBox 24">
            <a:extLst>
              <a:ext uri="{FF2B5EF4-FFF2-40B4-BE49-F238E27FC236}">
                <a16:creationId xmlns:a16="http://schemas.microsoft.com/office/drawing/2014/main" id="{4F84AC98-C629-46F5-A97D-510EED90DE3E}"/>
              </a:ext>
            </a:extLst>
          </p:cNvPr>
          <p:cNvSpPr txBox="1"/>
          <p:nvPr/>
        </p:nvSpPr>
        <p:spPr>
          <a:xfrm>
            <a:off x="335561" y="-10192119"/>
            <a:ext cx="7078687" cy="20405586"/>
          </a:xfrm>
          <a:prstGeom prst="rect">
            <a:avLst/>
          </a:prstGeom>
          <a:noFill/>
        </p:spPr>
        <p:txBody>
          <a:bodyPr wrap="square" rtlCol="0">
            <a:spAutoFit/>
          </a:bodyPr>
          <a:lstStyle/>
          <a:p>
            <a:r>
              <a:rPr lang="en-US" sz="2400" b="1" dirty="0"/>
              <a:t>"The Metal Man"</a:t>
            </a:r>
            <a:r>
              <a:rPr lang="en-US" sz="2400" dirty="0"/>
              <a:t> by Jack Williamson begins with a metal man standing in a dark, dusty corner of the Tyburn College Museum. The story continues with a manuscript written by Thomas Kelvin, a geology professor, who describes his thrilling adventure in search of radium. Initially, Kelvin tried to hire an Indian guide to help him reach his goal, but due to radium exposure, the guide was unable to assist. Eventually, Kelvin bought a monoplane and set off for his destination.</a:t>
            </a:r>
          </a:p>
          <a:p>
            <a:endParaRPr lang="en-US" sz="2400" dirty="0"/>
          </a:p>
          <a:p>
            <a:endParaRPr lang="en-US" sz="2400" dirty="0"/>
          </a:p>
          <a:p>
            <a:endParaRPr lang="en-US" sz="2400" dirty="0"/>
          </a:p>
          <a:p>
            <a:endParaRPr lang="en-US" sz="2400" dirty="0"/>
          </a:p>
          <a:p>
            <a:endParaRPr lang="en-US" sz="2400" dirty="0"/>
          </a:p>
          <a:p>
            <a:r>
              <a:rPr lang="en-US" sz="2400" dirty="0"/>
              <a:t>Unfortunately, Kelvin crashes into a mysterious crater filled with strange phenomena. After the crash, as he explores the unusual landscape, Kelvin encounters a thick, green mist that makes gravity much stronger. He also finds a forest of metallic plants and alien crystal-like creatures. He notices that birds and other animals have turned to metal due to the crater's strange powers, and he becomes worried when he sees his own body beginning to transform into metal.</a:t>
            </a:r>
          </a:p>
          <a:p>
            <a:endParaRPr lang="en-US" sz="2400" dirty="0"/>
          </a:p>
          <a:p>
            <a:endParaRPr lang="en-US" sz="2400" dirty="0"/>
          </a:p>
          <a:p>
            <a:endParaRPr lang="en-US" sz="2400" dirty="0"/>
          </a:p>
          <a:p>
            <a:endParaRPr lang="en-US" sz="2400" dirty="0"/>
          </a:p>
          <a:p>
            <a:endParaRPr lang="en-US" sz="2400" dirty="0"/>
          </a:p>
          <a:p>
            <a:r>
              <a:rPr lang="en-US" sz="2400" dirty="0"/>
              <a:t>Desperate to find a solution, Kelvin discovers a patch of violet plants with berries that can stop the metal transformation. He also comes across a slow, red river called El Rio de la Sangre ("The River of Blood") flowing through the crater, which adds to the eerie and desolate atmosphere with its reddish color. While trying to avoid the crystal beings, Kelvin finds a group of black towers that shoot out strange flames affecting gravity. </a:t>
            </a:r>
          </a:p>
          <a:p>
            <a:endParaRPr lang="en-US" sz="2400" dirty="0"/>
          </a:p>
          <a:p>
            <a:endParaRPr lang="en-US" sz="2400" dirty="0"/>
          </a:p>
          <a:p>
            <a:endParaRPr lang="en-US" sz="2400" dirty="0"/>
          </a:p>
          <a:p>
            <a:endParaRPr lang="en-US" sz="2400" dirty="0"/>
          </a:p>
          <a:p>
            <a:endParaRPr lang="en-US" sz="2400" dirty="0"/>
          </a:p>
          <a:p>
            <a:r>
              <a:rPr lang="en-US" sz="2400" dirty="0"/>
              <a:t>Using quick thinking, he fires his gun to propel himself out of the strong gravity field and returns to his airplane. After escaping the crater and getting back to civilization, Kelvin writes a letter about his experiences and mentions the discovery of valuable radium-rich sand.</a:t>
            </a:r>
          </a:p>
          <a:p>
            <a:r>
              <a:rPr lang="en-US" sz="2400" dirty="0"/>
              <a:t>However, the story ends on a tragic note, as Kelvin continues to suffer from the metal transformation despite his efforts to stop it.</a:t>
            </a:r>
          </a:p>
          <a:p>
            <a:endParaRPr lang="en-US" sz="2400" dirty="0"/>
          </a:p>
          <a:p>
            <a:endParaRPr lang="en-US" sz="2400" dirty="0"/>
          </a:p>
        </p:txBody>
      </p:sp>
      <p:pic>
        <p:nvPicPr>
          <p:cNvPr id="26" name="Picture 25">
            <a:extLst>
              <a:ext uri="{FF2B5EF4-FFF2-40B4-BE49-F238E27FC236}">
                <a16:creationId xmlns:a16="http://schemas.microsoft.com/office/drawing/2014/main" id="{5EB5976C-5B44-47B4-9131-D2826F3B90C0}"/>
              </a:ext>
            </a:extLst>
          </p:cNvPr>
          <p:cNvPicPr>
            <a:picLocks noChangeAspect="1"/>
          </p:cNvPicPr>
          <p:nvPr/>
        </p:nvPicPr>
        <p:blipFill>
          <a:blip r:embed="rId6"/>
          <a:stretch>
            <a:fillRect/>
          </a:stretch>
        </p:blipFill>
        <p:spPr>
          <a:xfrm>
            <a:off x="9319375" y="1670897"/>
            <a:ext cx="1300845" cy="18017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B9600DCB-23FD-4E04-A0A7-1EB844673870}"/>
              </a:ext>
            </a:extLst>
          </p:cNvPr>
          <p:cNvPicPr>
            <a:picLocks noChangeAspect="1"/>
          </p:cNvPicPr>
          <p:nvPr/>
        </p:nvPicPr>
        <p:blipFill>
          <a:blip r:embed="rId7"/>
          <a:stretch>
            <a:fillRect/>
          </a:stretch>
        </p:blipFill>
        <p:spPr>
          <a:xfrm>
            <a:off x="7353221" y="963433"/>
            <a:ext cx="2552883" cy="3216633"/>
          </a:xfrm>
          <a:prstGeom prst="rect">
            <a:avLst/>
          </a:prstGeom>
        </p:spPr>
      </p:pic>
    </p:spTree>
    <p:extLst>
      <p:ext uri="{BB962C8B-B14F-4D97-AF65-F5344CB8AC3E}">
        <p14:creationId xmlns:p14="http://schemas.microsoft.com/office/powerpoint/2010/main" val="4156838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54352597-7A6D-4235-B061-338BA26B56C2}"/>
              </a:ext>
            </a:extLst>
          </p:cNvPr>
          <p:cNvSpPr/>
          <p:nvPr/>
        </p:nvSpPr>
        <p:spPr>
          <a:xfrm>
            <a:off x="9457286" y="4056687"/>
            <a:ext cx="1001086" cy="964957"/>
          </a:xfrm>
          <a:prstGeom prst="ellipse">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pic>
        <p:nvPicPr>
          <p:cNvPr id="9" name="Graphic 8" descr="Video camera with solid fill">
            <a:extLst>
              <a:ext uri="{FF2B5EF4-FFF2-40B4-BE49-F238E27FC236}">
                <a16:creationId xmlns:a16="http://schemas.microsoft.com/office/drawing/2014/main" id="{B5D0B3DA-DBDF-4214-BF05-2DC326FF7A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6482" y="-2595109"/>
            <a:ext cx="1143002" cy="1143002"/>
          </a:xfrm>
          <a:prstGeom prst="rect">
            <a:avLst/>
          </a:prstGeom>
        </p:spPr>
      </p:pic>
      <p:sp>
        <p:nvSpPr>
          <p:cNvPr id="13" name="Oval 12">
            <a:extLst>
              <a:ext uri="{FF2B5EF4-FFF2-40B4-BE49-F238E27FC236}">
                <a16:creationId xmlns:a16="http://schemas.microsoft.com/office/drawing/2014/main" id="{AE9B78D7-498B-432C-85B4-14A3EBC3C2B1}"/>
              </a:ext>
            </a:extLst>
          </p:cNvPr>
          <p:cNvSpPr/>
          <p:nvPr/>
        </p:nvSpPr>
        <p:spPr>
          <a:xfrm rot="20916348">
            <a:off x="-784971" y="4733201"/>
            <a:ext cx="812576" cy="820600"/>
          </a:xfrm>
          <a:prstGeom prst="ellipse">
            <a:avLst/>
          </a:prstGeom>
          <a:noFill/>
          <a:ln w="254000">
            <a:solidFill>
              <a:srgbClr val="F4B8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4" name="Oval 13">
            <a:extLst>
              <a:ext uri="{FF2B5EF4-FFF2-40B4-BE49-F238E27FC236}">
                <a16:creationId xmlns:a16="http://schemas.microsoft.com/office/drawing/2014/main" id="{36E27EFC-8128-433F-AA35-75D8F58327F1}"/>
              </a:ext>
            </a:extLst>
          </p:cNvPr>
          <p:cNvSpPr/>
          <p:nvPr/>
        </p:nvSpPr>
        <p:spPr>
          <a:xfrm>
            <a:off x="8835317" y="-639748"/>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Oval 15">
            <a:extLst>
              <a:ext uri="{FF2B5EF4-FFF2-40B4-BE49-F238E27FC236}">
                <a16:creationId xmlns:a16="http://schemas.microsoft.com/office/drawing/2014/main" id="{7FB2F5CD-5FED-4E1D-9110-2C2388AC3953}"/>
              </a:ext>
            </a:extLst>
          </p:cNvPr>
          <p:cNvSpPr/>
          <p:nvPr/>
        </p:nvSpPr>
        <p:spPr>
          <a:xfrm>
            <a:off x="9025083" y="716393"/>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pic>
        <p:nvPicPr>
          <p:cNvPr id="18" name="Picture 17">
            <a:extLst>
              <a:ext uri="{FF2B5EF4-FFF2-40B4-BE49-F238E27FC236}">
                <a16:creationId xmlns:a16="http://schemas.microsoft.com/office/drawing/2014/main" id="{7188F784-F089-4DB7-A665-81458F5748DA}"/>
              </a:ext>
            </a:extLst>
          </p:cNvPr>
          <p:cNvPicPr>
            <a:picLocks noChangeAspect="1"/>
          </p:cNvPicPr>
          <p:nvPr/>
        </p:nvPicPr>
        <p:blipFill>
          <a:blip r:embed="rId5"/>
          <a:stretch>
            <a:fillRect/>
          </a:stretch>
        </p:blipFill>
        <p:spPr>
          <a:xfrm>
            <a:off x="7692268" y="1334724"/>
            <a:ext cx="1793471" cy="24840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 name="TextBox 23">
            <a:extLst>
              <a:ext uri="{FF2B5EF4-FFF2-40B4-BE49-F238E27FC236}">
                <a16:creationId xmlns:a16="http://schemas.microsoft.com/office/drawing/2014/main" id="{C5B4C25B-85F0-4C76-8DF4-C62A2E20F5AC}"/>
              </a:ext>
            </a:extLst>
          </p:cNvPr>
          <p:cNvSpPr txBox="1"/>
          <p:nvPr/>
        </p:nvSpPr>
        <p:spPr>
          <a:xfrm>
            <a:off x="290423" y="-15199883"/>
            <a:ext cx="7078687" cy="20405586"/>
          </a:xfrm>
          <a:prstGeom prst="rect">
            <a:avLst/>
          </a:prstGeom>
          <a:noFill/>
        </p:spPr>
        <p:txBody>
          <a:bodyPr wrap="square" rtlCol="0">
            <a:spAutoFit/>
          </a:bodyPr>
          <a:lstStyle/>
          <a:p>
            <a:r>
              <a:rPr lang="en-US" sz="2400" b="1" dirty="0"/>
              <a:t>"The Metal Man"</a:t>
            </a:r>
            <a:r>
              <a:rPr lang="en-US" sz="2400" dirty="0"/>
              <a:t> by Jack Williamson begins with a metal man standing in a dark, dusty corner of the Tyburn College Museum. The story continues with a manuscript written by Thomas Kelvin, a geology professor, who describes his thrilling adventure in search of radium. Initially, Kelvin tried to hire an Indian guide to help him reach his goal, but due to radium exposure, the guide was unable to assist. Eventually, Kelvin bought a monoplane and set off for his destination.</a:t>
            </a:r>
          </a:p>
          <a:p>
            <a:endParaRPr lang="en-US" sz="2400" dirty="0"/>
          </a:p>
          <a:p>
            <a:endParaRPr lang="en-US" sz="2400" dirty="0"/>
          </a:p>
          <a:p>
            <a:endParaRPr lang="en-US" sz="2400" dirty="0"/>
          </a:p>
          <a:p>
            <a:endParaRPr lang="en-US" sz="2400" dirty="0"/>
          </a:p>
          <a:p>
            <a:endParaRPr lang="en-US" sz="2400" dirty="0"/>
          </a:p>
          <a:p>
            <a:r>
              <a:rPr lang="en-US" sz="2400" dirty="0"/>
              <a:t>Unfortunately, Kelvin crashes into a mysterious crater filled with strange phenomena. After the crash, as he explores the unusual landscape, Kelvin encounters a thick, green mist that makes gravity much stronger. He also finds a forest of metallic plants and alien crystal-like creatures. He notices that birds and other animals have turned to metal due to the crater's strange powers, and he becomes worried when he sees his own body beginning to transform into metal.</a:t>
            </a:r>
          </a:p>
          <a:p>
            <a:endParaRPr lang="en-US" sz="2400" dirty="0"/>
          </a:p>
          <a:p>
            <a:endParaRPr lang="en-US" sz="2400" dirty="0"/>
          </a:p>
          <a:p>
            <a:endParaRPr lang="en-US" sz="2400" dirty="0"/>
          </a:p>
          <a:p>
            <a:endParaRPr lang="en-US" sz="2400" dirty="0"/>
          </a:p>
          <a:p>
            <a:endParaRPr lang="en-US" sz="2400" dirty="0"/>
          </a:p>
          <a:p>
            <a:r>
              <a:rPr lang="en-US" sz="2400" dirty="0"/>
              <a:t>Desperate to find a solution, Kelvin discovers a patch of violet plants with berries that can stop the metal transformation. He also comes across a slow, red river called El Rio de la Sangre ("The River of Blood") flowing through the crater, which adds to the eerie and desolate atmosphere with its reddish color. While trying to avoid the crystal beings, Kelvin finds a group of black towers that shoot out strange flames affecting gravity. </a:t>
            </a:r>
          </a:p>
          <a:p>
            <a:endParaRPr lang="en-US" sz="2400" dirty="0"/>
          </a:p>
          <a:p>
            <a:endParaRPr lang="en-US" sz="2400" dirty="0"/>
          </a:p>
          <a:p>
            <a:endParaRPr lang="en-US" sz="2400" dirty="0"/>
          </a:p>
          <a:p>
            <a:endParaRPr lang="en-US" sz="2400" dirty="0"/>
          </a:p>
          <a:p>
            <a:endParaRPr lang="en-US" sz="2400" dirty="0"/>
          </a:p>
          <a:p>
            <a:r>
              <a:rPr lang="en-US" sz="2400" dirty="0"/>
              <a:t>Using quick thinking, he fires his gun to propel himself out of the strong gravity field and returns to his airplane. After escaping the crater and getting back to civilization, Kelvin writes a letter about his experiences and mentions the discovery of valuable radium-rich sand.</a:t>
            </a:r>
          </a:p>
          <a:p>
            <a:r>
              <a:rPr lang="en-US" sz="2400" dirty="0"/>
              <a:t>However, the story ends on a tragic note, as Kelvin continues to suffer from the metal transformation despite his efforts to stop it.</a:t>
            </a:r>
          </a:p>
          <a:p>
            <a:endParaRPr lang="en-US" sz="2400" dirty="0"/>
          </a:p>
          <a:p>
            <a:endParaRPr lang="en-US" sz="2400" dirty="0"/>
          </a:p>
        </p:txBody>
      </p:sp>
      <p:pic>
        <p:nvPicPr>
          <p:cNvPr id="25" name="Picture 24">
            <a:extLst>
              <a:ext uri="{FF2B5EF4-FFF2-40B4-BE49-F238E27FC236}">
                <a16:creationId xmlns:a16="http://schemas.microsoft.com/office/drawing/2014/main" id="{829623BD-9A99-4048-8251-AFF247CCB8E3}"/>
              </a:ext>
            </a:extLst>
          </p:cNvPr>
          <p:cNvPicPr>
            <a:picLocks noChangeAspect="1"/>
          </p:cNvPicPr>
          <p:nvPr/>
        </p:nvPicPr>
        <p:blipFill>
          <a:blip r:embed="rId6"/>
          <a:stretch>
            <a:fillRect/>
          </a:stretch>
        </p:blipFill>
        <p:spPr>
          <a:xfrm flipH="1">
            <a:off x="8645442" y="4427107"/>
            <a:ext cx="1680594" cy="2484005"/>
          </a:xfrm>
          <a:prstGeom prst="rect">
            <a:avLst/>
          </a:prstGeom>
        </p:spPr>
      </p:pic>
    </p:spTree>
    <p:extLst>
      <p:ext uri="{BB962C8B-B14F-4D97-AF65-F5344CB8AC3E}">
        <p14:creationId xmlns:p14="http://schemas.microsoft.com/office/powerpoint/2010/main" val="3933736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54352597-7A6D-4235-B061-338BA26B56C2}"/>
              </a:ext>
            </a:extLst>
          </p:cNvPr>
          <p:cNvSpPr/>
          <p:nvPr/>
        </p:nvSpPr>
        <p:spPr>
          <a:xfrm>
            <a:off x="-680361" y="4060766"/>
            <a:ext cx="1001086" cy="964957"/>
          </a:xfrm>
          <a:prstGeom prst="ellipse">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 name="Google Shape;258;p33">
            <a:extLst>
              <a:ext uri="{FF2B5EF4-FFF2-40B4-BE49-F238E27FC236}">
                <a16:creationId xmlns:a16="http://schemas.microsoft.com/office/drawing/2014/main" id="{C0A342F3-CED2-4724-A7AE-5BD8CF1F5DE7}"/>
              </a:ext>
            </a:extLst>
          </p:cNvPr>
          <p:cNvSpPr txBox="1">
            <a:spLocks/>
          </p:cNvSpPr>
          <p:nvPr/>
        </p:nvSpPr>
        <p:spPr>
          <a:xfrm>
            <a:off x="3244813" y="920830"/>
            <a:ext cx="5899187" cy="294531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b="1" dirty="0">
                <a:solidFill>
                  <a:schemeClr val="bg2"/>
                </a:solidFill>
                <a:latin typeface="Red Hat Display" panose="020B0604020202020204" charset="0"/>
                <a:ea typeface="Red Hat Display" panose="020B0604020202020204" charset="0"/>
                <a:cs typeface="Red Hat Display" panose="020B0604020202020204" charset="0"/>
              </a:rPr>
              <a:t>THEMES</a:t>
            </a:r>
            <a:endParaRPr lang="en-US" dirty="0">
              <a:solidFill>
                <a:schemeClr val="bg2"/>
              </a:solidFill>
              <a:latin typeface="Consolas" panose="020B0609020204030204" pitchFamily="49" charset="0"/>
            </a:endParaRPr>
          </a:p>
        </p:txBody>
      </p:sp>
      <p:sp>
        <p:nvSpPr>
          <p:cNvPr id="13" name="Oval 12">
            <a:extLst>
              <a:ext uri="{FF2B5EF4-FFF2-40B4-BE49-F238E27FC236}">
                <a16:creationId xmlns:a16="http://schemas.microsoft.com/office/drawing/2014/main" id="{AE9B78D7-498B-432C-85B4-14A3EBC3C2B1}"/>
              </a:ext>
            </a:extLst>
          </p:cNvPr>
          <p:cNvSpPr/>
          <p:nvPr/>
        </p:nvSpPr>
        <p:spPr>
          <a:xfrm rot="20916348">
            <a:off x="-758762" y="4637941"/>
            <a:ext cx="812576" cy="820600"/>
          </a:xfrm>
          <a:prstGeom prst="ellipse">
            <a:avLst/>
          </a:prstGeom>
          <a:noFill/>
          <a:ln w="254000">
            <a:solidFill>
              <a:srgbClr val="F4B8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4" name="Oval 13">
            <a:extLst>
              <a:ext uri="{FF2B5EF4-FFF2-40B4-BE49-F238E27FC236}">
                <a16:creationId xmlns:a16="http://schemas.microsoft.com/office/drawing/2014/main" id="{36E27EFC-8128-433F-AA35-75D8F58327F1}"/>
              </a:ext>
            </a:extLst>
          </p:cNvPr>
          <p:cNvSpPr/>
          <p:nvPr/>
        </p:nvSpPr>
        <p:spPr>
          <a:xfrm>
            <a:off x="-980119" y="-175799"/>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Oval 14">
            <a:extLst>
              <a:ext uri="{FF2B5EF4-FFF2-40B4-BE49-F238E27FC236}">
                <a16:creationId xmlns:a16="http://schemas.microsoft.com/office/drawing/2014/main" id="{54E5E8FE-0DF9-4C41-8D83-47F771CBAEE5}"/>
              </a:ext>
            </a:extLst>
          </p:cNvPr>
          <p:cNvSpPr/>
          <p:nvPr/>
        </p:nvSpPr>
        <p:spPr>
          <a:xfrm>
            <a:off x="924079" y="-189820"/>
            <a:ext cx="379640" cy="379640"/>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Oval 15">
            <a:extLst>
              <a:ext uri="{FF2B5EF4-FFF2-40B4-BE49-F238E27FC236}">
                <a16:creationId xmlns:a16="http://schemas.microsoft.com/office/drawing/2014/main" id="{7FB2F5CD-5FED-4E1D-9110-2C2388AC3953}"/>
              </a:ext>
            </a:extLst>
          </p:cNvPr>
          <p:cNvSpPr/>
          <p:nvPr/>
        </p:nvSpPr>
        <p:spPr>
          <a:xfrm>
            <a:off x="545526" y="1120288"/>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7" name="TextBox 16">
            <a:extLst>
              <a:ext uri="{FF2B5EF4-FFF2-40B4-BE49-F238E27FC236}">
                <a16:creationId xmlns:a16="http://schemas.microsoft.com/office/drawing/2014/main" id="{E7DA9980-CBD5-4F3B-8317-113AD15EA505}"/>
              </a:ext>
            </a:extLst>
          </p:cNvPr>
          <p:cNvSpPr txBox="1"/>
          <p:nvPr/>
        </p:nvSpPr>
        <p:spPr>
          <a:xfrm>
            <a:off x="618850" y="5458634"/>
            <a:ext cx="8194627" cy="1384995"/>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Exploration and Curiosity</a:t>
            </a:r>
            <a:r>
              <a:rPr lang="en-US" sz="2000" dirty="0"/>
              <a:t>:</a:t>
            </a:r>
          </a:p>
          <a:p>
            <a:r>
              <a:rPr lang="en-US" sz="2000" dirty="0"/>
              <a:t>The story is about the human desire to explore new places and learn new things.</a:t>
            </a:r>
          </a:p>
          <a:p>
            <a:endParaRPr lang="en-US" sz="2400" dirty="0"/>
          </a:p>
        </p:txBody>
      </p:sp>
      <p:sp>
        <p:nvSpPr>
          <p:cNvPr id="18" name="TextBox 17">
            <a:extLst>
              <a:ext uri="{FF2B5EF4-FFF2-40B4-BE49-F238E27FC236}">
                <a16:creationId xmlns:a16="http://schemas.microsoft.com/office/drawing/2014/main" id="{56E2A651-8CB9-4B41-9245-C886273B74AE}"/>
              </a:ext>
            </a:extLst>
          </p:cNvPr>
          <p:cNvSpPr txBox="1"/>
          <p:nvPr/>
        </p:nvSpPr>
        <p:spPr>
          <a:xfrm>
            <a:off x="593556" y="6712008"/>
            <a:ext cx="7584218" cy="1015663"/>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Dangers of the Unknown</a:t>
            </a:r>
          </a:p>
          <a:p>
            <a:r>
              <a:rPr lang="en-US" sz="2000" dirty="0">
                <a:latin typeface="+mn-lt"/>
              </a:rPr>
              <a:t>It shows how dangerous it can be to encounter things we don’t understand.</a:t>
            </a:r>
            <a:endParaRPr lang="en-US" sz="2000" b="1" dirty="0">
              <a:latin typeface="+mn-lt"/>
            </a:endParaRPr>
          </a:p>
        </p:txBody>
      </p:sp>
      <p:sp>
        <p:nvSpPr>
          <p:cNvPr id="19" name="TextBox 18">
            <a:extLst>
              <a:ext uri="{FF2B5EF4-FFF2-40B4-BE49-F238E27FC236}">
                <a16:creationId xmlns:a16="http://schemas.microsoft.com/office/drawing/2014/main" id="{47FEB2F4-AEC2-4B57-8190-9D3BCDE79D55}"/>
              </a:ext>
            </a:extLst>
          </p:cNvPr>
          <p:cNvSpPr txBox="1"/>
          <p:nvPr/>
        </p:nvSpPr>
        <p:spPr>
          <a:xfrm>
            <a:off x="545526" y="8022940"/>
            <a:ext cx="7680277" cy="1015663"/>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t>Consequences of Scientific Discovery:</a:t>
            </a:r>
          </a:p>
          <a:p>
            <a:r>
              <a:rPr lang="en-US" sz="1200" dirty="0"/>
              <a:t> </a:t>
            </a:r>
            <a:r>
              <a:rPr lang="en-US" sz="2000" dirty="0"/>
              <a:t>The story warns about the possible negative outcomes of scientific experiments.</a:t>
            </a:r>
            <a:endParaRPr lang="en-US" sz="1200" dirty="0"/>
          </a:p>
        </p:txBody>
      </p:sp>
    </p:spTree>
    <p:extLst>
      <p:ext uri="{BB962C8B-B14F-4D97-AF65-F5344CB8AC3E}">
        <p14:creationId xmlns:p14="http://schemas.microsoft.com/office/powerpoint/2010/main" val="3481185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54352597-7A6D-4235-B061-338BA26B56C2}"/>
              </a:ext>
            </a:extLst>
          </p:cNvPr>
          <p:cNvSpPr/>
          <p:nvPr/>
        </p:nvSpPr>
        <p:spPr>
          <a:xfrm>
            <a:off x="-179818" y="4249532"/>
            <a:ext cx="1001086" cy="964957"/>
          </a:xfrm>
          <a:prstGeom prst="ellipse">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 name="Google Shape;258;p33">
            <a:extLst>
              <a:ext uri="{FF2B5EF4-FFF2-40B4-BE49-F238E27FC236}">
                <a16:creationId xmlns:a16="http://schemas.microsoft.com/office/drawing/2014/main" id="{C0A342F3-CED2-4724-A7AE-5BD8CF1F5DE7}"/>
              </a:ext>
            </a:extLst>
          </p:cNvPr>
          <p:cNvSpPr txBox="1">
            <a:spLocks/>
          </p:cNvSpPr>
          <p:nvPr/>
        </p:nvSpPr>
        <p:spPr>
          <a:xfrm>
            <a:off x="3203899" y="-335103"/>
            <a:ext cx="5191170" cy="172772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2"/>
                </a:solidFill>
                <a:latin typeface="Red Hat Display" panose="020B0604020202020204" charset="0"/>
                <a:ea typeface="Red Hat Display" panose="020B0604020202020204" charset="0"/>
                <a:cs typeface="Red Hat Display" panose="020B0604020202020204" charset="0"/>
              </a:rPr>
              <a:t>THEMES</a:t>
            </a:r>
            <a:endParaRPr lang="en-US" sz="1000" dirty="0">
              <a:solidFill>
                <a:schemeClr val="bg2"/>
              </a:solidFill>
              <a:latin typeface="Consolas" panose="020B0609020204030204" pitchFamily="49" charset="0"/>
            </a:endParaRPr>
          </a:p>
        </p:txBody>
      </p:sp>
      <p:pic>
        <p:nvPicPr>
          <p:cNvPr id="9" name="Graphic 8" descr="Video camera with solid fill">
            <a:extLst>
              <a:ext uri="{FF2B5EF4-FFF2-40B4-BE49-F238E27FC236}">
                <a16:creationId xmlns:a16="http://schemas.microsoft.com/office/drawing/2014/main" id="{B5D0B3DA-DBDF-4214-BF05-2DC326FF7A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6482" y="-2595109"/>
            <a:ext cx="1143002" cy="1143002"/>
          </a:xfrm>
          <a:prstGeom prst="rect">
            <a:avLst/>
          </a:prstGeom>
        </p:spPr>
      </p:pic>
      <p:sp>
        <p:nvSpPr>
          <p:cNvPr id="13" name="Oval 12">
            <a:extLst>
              <a:ext uri="{FF2B5EF4-FFF2-40B4-BE49-F238E27FC236}">
                <a16:creationId xmlns:a16="http://schemas.microsoft.com/office/drawing/2014/main" id="{AE9B78D7-498B-432C-85B4-14A3EBC3C2B1}"/>
              </a:ext>
            </a:extLst>
          </p:cNvPr>
          <p:cNvSpPr/>
          <p:nvPr/>
        </p:nvSpPr>
        <p:spPr>
          <a:xfrm rot="20916348">
            <a:off x="-340101" y="4675619"/>
            <a:ext cx="812576" cy="820600"/>
          </a:xfrm>
          <a:prstGeom prst="ellipse">
            <a:avLst/>
          </a:prstGeom>
          <a:noFill/>
          <a:ln w="254000">
            <a:solidFill>
              <a:srgbClr val="F4B8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4" name="Oval 13">
            <a:extLst>
              <a:ext uri="{FF2B5EF4-FFF2-40B4-BE49-F238E27FC236}">
                <a16:creationId xmlns:a16="http://schemas.microsoft.com/office/drawing/2014/main" id="{36E27EFC-8128-433F-AA35-75D8F58327F1}"/>
              </a:ext>
            </a:extLst>
          </p:cNvPr>
          <p:cNvSpPr/>
          <p:nvPr/>
        </p:nvSpPr>
        <p:spPr>
          <a:xfrm>
            <a:off x="-980119" y="-175799"/>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Oval 14">
            <a:extLst>
              <a:ext uri="{FF2B5EF4-FFF2-40B4-BE49-F238E27FC236}">
                <a16:creationId xmlns:a16="http://schemas.microsoft.com/office/drawing/2014/main" id="{54E5E8FE-0DF9-4C41-8D83-47F771CBAEE5}"/>
              </a:ext>
            </a:extLst>
          </p:cNvPr>
          <p:cNvSpPr/>
          <p:nvPr/>
        </p:nvSpPr>
        <p:spPr>
          <a:xfrm>
            <a:off x="924079" y="-189820"/>
            <a:ext cx="379640" cy="379640"/>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Oval 15">
            <a:extLst>
              <a:ext uri="{FF2B5EF4-FFF2-40B4-BE49-F238E27FC236}">
                <a16:creationId xmlns:a16="http://schemas.microsoft.com/office/drawing/2014/main" id="{7FB2F5CD-5FED-4E1D-9110-2C2388AC3953}"/>
              </a:ext>
            </a:extLst>
          </p:cNvPr>
          <p:cNvSpPr/>
          <p:nvPr/>
        </p:nvSpPr>
        <p:spPr>
          <a:xfrm>
            <a:off x="545526" y="1120288"/>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6" name="TextBox 5">
            <a:extLst>
              <a:ext uri="{FF2B5EF4-FFF2-40B4-BE49-F238E27FC236}">
                <a16:creationId xmlns:a16="http://schemas.microsoft.com/office/drawing/2014/main" id="{F78A8553-26D1-4FA6-AC85-0935DAFF9814}"/>
              </a:ext>
            </a:extLst>
          </p:cNvPr>
          <p:cNvSpPr txBox="1"/>
          <p:nvPr/>
        </p:nvSpPr>
        <p:spPr>
          <a:xfrm>
            <a:off x="949373" y="917311"/>
            <a:ext cx="8194627" cy="1384995"/>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Exploration and Curiosity</a:t>
            </a:r>
            <a:r>
              <a:rPr lang="en-US" sz="2000" dirty="0"/>
              <a:t>:</a:t>
            </a:r>
          </a:p>
          <a:p>
            <a:r>
              <a:rPr lang="en-US" sz="2000" dirty="0"/>
              <a:t>The story is about the human desire to explore new places and learn new things.</a:t>
            </a:r>
          </a:p>
          <a:p>
            <a:endParaRPr lang="en-US" sz="2400" dirty="0"/>
          </a:p>
        </p:txBody>
      </p:sp>
      <p:sp>
        <p:nvSpPr>
          <p:cNvPr id="7" name="TextBox 6">
            <a:extLst>
              <a:ext uri="{FF2B5EF4-FFF2-40B4-BE49-F238E27FC236}">
                <a16:creationId xmlns:a16="http://schemas.microsoft.com/office/drawing/2014/main" id="{F4011BAF-9E11-482F-AB62-44B49D42F3BB}"/>
              </a:ext>
            </a:extLst>
          </p:cNvPr>
          <p:cNvSpPr txBox="1"/>
          <p:nvPr/>
        </p:nvSpPr>
        <p:spPr>
          <a:xfrm>
            <a:off x="924079" y="2170685"/>
            <a:ext cx="7584218" cy="1015663"/>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Dangers of the Unknown</a:t>
            </a:r>
          </a:p>
          <a:p>
            <a:r>
              <a:rPr lang="en-US" sz="2000" dirty="0">
                <a:latin typeface="+mn-lt"/>
              </a:rPr>
              <a:t>It shows how dangerous it can be to encounter things we don’t understand.</a:t>
            </a:r>
            <a:endParaRPr lang="en-US" sz="2000" b="1" dirty="0">
              <a:latin typeface="+mn-lt"/>
            </a:endParaRPr>
          </a:p>
        </p:txBody>
      </p:sp>
      <p:sp>
        <p:nvSpPr>
          <p:cNvPr id="8" name="TextBox 7">
            <a:extLst>
              <a:ext uri="{FF2B5EF4-FFF2-40B4-BE49-F238E27FC236}">
                <a16:creationId xmlns:a16="http://schemas.microsoft.com/office/drawing/2014/main" id="{FC5818CA-DD92-4649-B4AD-EAB549AB2F77}"/>
              </a:ext>
            </a:extLst>
          </p:cNvPr>
          <p:cNvSpPr txBox="1"/>
          <p:nvPr/>
        </p:nvSpPr>
        <p:spPr>
          <a:xfrm>
            <a:off x="876049" y="3481617"/>
            <a:ext cx="7680277" cy="1015663"/>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t>Consequences of Scientific Discovery:</a:t>
            </a:r>
          </a:p>
          <a:p>
            <a:r>
              <a:rPr lang="en-US" sz="1200" dirty="0"/>
              <a:t> </a:t>
            </a:r>
            <a:r>
              <a:rPr lang="en-US" sz="2000" dirty="0"/>
              <a:t>The story warns about the possible negative outcomes of scientific experiments.</a:t>
            </a:r>
            <a:endParaRPr lang="en-US" sz="1200" dirty="0"/>
          </a:p>
        </p:txBody>
      </p:sp>
    </p:spTree>
    <p:extLst>
      <p:ext uri="{BB962C8B-B14F-4D97-AF65-F5344CB8AC3E}">
        <p14:creationId xmlns:p14="http://schemas.microsoft.com/office/powerpoint/2010/main" val="358545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54352597-7A6D-4235-B061-338BA26B56C2}"/>
              </a:ext>
            </a:extLst>
          </p:cNvPr>
          <p:cNvSpPr/>
          <p:nvPr/>
        </p:nvSpPr>
        <p:spPr>
          <a:xfrm>
            <a:off x="-152889" y="4507453"/>
            <a:ext cx="1001086" cy="964957"/>
          </a:xfrm>
          <a:prstGeom prst="ellipse">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 name="Google Shape;258;p33">
            <a:extLst>
              <a:ext uri="{FF2B5EF4-FFF2-40B4-BE49-F238E27FC236}">
                <a16:creationId xmlns:a16="http://schemas.microsoft.com/office/drawing/2014/main" id="{C0A342F3-CED2-4724-A7AE-5BD8CF1F5DE7}"/>
              </a:ext>
            </a:extLst>
          </p:cNvPr>
          <p:cNvSpPr txBox="1">
            <a:spLocks/>
          </p:cNvSpPr>
          <p:nvPr/>
        </p:nvSpPr>
        <p:spPr>
          <a:xfrm>
            <a:off x="3359577" y="-344607"/>
            <a:ext cx="5191170" cy="172772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2"/>
                </a:solidFill>
                <a:latin typeface="Red Hat Display" panose="020B0604020202020204" charset="0"/>
                <a:ea typeface="Red Hat Display" panose="020B0604020202020204" charset="0"/>
                <a:cs typeface="Red Hat Display" panose="020B0604020202020204" charset="0"/>
              </a:rPr>
              <a:t>THEMES</a:t>
            </a:r>
            <a:endParaRPr lang="en-US" sz="1000" dirty="0">
              <a:solidFill>
                <a:schemeClr val="bg2"/>
              </a:solidFill>
              <a:latin typeface="Consolas" panose="020B0609020204030204" pitchFamily="49" charset="0"/>
            </a:endParaRPr>
          </a:p>
        </p:txBody>
      </p:sp>
      <p:pic>
        <p:nvPicPr>
          <p:cNvPr id="9" name="Graphic 8" descr="Video camera with solid fill">
            <a:extLst>
              <a:ext uri="{FF2B5EF4-FFF2-40B4-BE49-F238E27FC236}">
                <a16:creationId xmlns:a16="http://schemas.microsoft.com/office/drawing/2014/main" id="{B5D0B3DA-DBDF-4214-BF05-2DC326FF7A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6482" y="-2595109"/>
            <a:ext cx="1143002" cy="1143002"/>
          </a:xfrm>
          <a:prstGeom prst="rect">
            <a:avLst/>
          </a:prstGeom>
        </p:spPr>
      </p:pic>
      <p:sp>
        <p:nvSpPr>
          <p:cNvPr id="13" name="Oval 12">
            <a:extLst>
              <a:ext uri="{FF2B5EF4-FFF2-40B4-BE49-F238E27FC236}">
                <a16:creationId xmlns:a16="http://schemas.microsoft.com/office/drawing/2014/main" id="{AE9B78D7-498B-432C-85B4-14A3EBC3C2B1}"/>
              </a:ext>
            </a:extLst>
          </p:cNvPr>
          <p:cNvSpPr/>
          <p:nvPr/>
        </p:nvSpPr>
        <p:spPr>
          <a:xfrm rot="20916348">
            <a:off x="-628939" y="4733200"/>
            <a:ext cx="812576" cy="820600"/>
          </a:xfrm>
          <a:prstGeom prst="ellipse">
            <a:avLst/>
          </a:prstGeom>
          <a:noFill/>
          <a:ln w="254000">
            <a:solidFill>
              <a:srgbClr val="F4B8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4" name="Oval 13">
            <a:extLst>
              <a:ext uri="{FF2B5EF4-FFF2-40B4-BE49-F238E27FC236}">
                <a16:creationId xmlns:a16="http://schemas.microsoft.com/office/drawing/2014/main" id="{36E27EFC-8128-433F-AA35-75D8F58327F1}"/>
              </a:ext>
            </a:extLst>
          </p:cNvPr>
          <p:cNvSpPr/>
          <p:nvPr/>
        </p:nvSpPr>
        <p:spPr>
          <a:xfrm>
            <a:off x="8508297" y="-650422"/>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Oval 14">
            <a:extLst>
              <a:ext uri="{FF2B5EF4-FFF2-40B4-BE49-F238E27FC236}">
                <a16:creationId xmlns:a16="http://schemas.microsoft.com/office/drawing/2014/main" id="{54E5E8FE-0DF9-4C41-8D83-47F771CBAEE5}"/>
              </a:ext>
            </a:extLst>
          </p:cNvPr>
          <p:cNvSpPr/>
          <p:nvPr/>
        </p:nvSpPr>
        <p:spPr>
          <a:xfrm>
            <a:off x="8968899" y="1312708"/>
            <a:ext cx="379640" cy="379640"/>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Oval 15">
            <a:extLst>
              <a:ext uri="{FF2B5EF4-FFF2-40B4-BE49-F238E27FC236}">
                <a16:creationId xmlns:a16="http://schemas.microsoft.com/office/drawing/2014/main" id="{7FB2F5CD-5FED-4E1D-9110-2C2388AC3953}"/>
              </a:ext>
            </a:extLst>
          </p:cNvPr>
          <p:cNvSpPr/>
          <p:nvPr/>
        </p:nvSpPr>
        <p:spPr>
          <a:xfrm>
            <a:off x="8683941" y="940887"/>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6" name="TextBox 5">
            <a:extLst>
              <a:ext uri="{FF2B5EF4-FFF2-40B4-BE49-F238E27FC236}">
                <a16:creationId xmlns:a16="http://schemas.microsoft.com/office/drawing/2014/main" id="{F78A8553-26D1-4FA6-AC85-0935DAFF9814}"/>
              </a:ext>
            </a:extLst>
          </p:cNvPr>
          <p:cNvSpPr txBox="1"/>
          <p:nvPr/>
        </p:nvSpPr>
        <p:spPr>
          <a:xfrm>
            <a:off x="848197" y="1409168"/>
            <a:ext cx="8194627" cy="1692771"/>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Mortality:</a:t>
            </a:r>
          </a:p>
          <a:p>
            <a:r>
              <a:rPr lang="en-US" sz="2000" dirty="0"/>
              <a:t>The story points out how fragile human life is when faced with powerful, uncontrollable forces.</a:t>
            </a:r>
          </a:p>
          <a:p>
            <a:endParaRPr lang="en-US" sz="2000" dirty="0"/>
          </a:p>
          <a:p>
            <a:endParaRPr lang="en-US" sz="2400" dirty="0"/>
          </a:p>
        </p:txBody>
      </p:sp>
      <p:sp>
        <p:nvSpPr>
          <p:cNvPr id="7" name="TextBox 6">
            <a:extLst>
              <a:ext uri="{FF2B5EF4-FFF2-40B4-BE49-F238E27FC236}">
                <a16:creationId xmlns:a16="http://schemas.microsoft.com/office/drawing/2014/main" id="{F4011BAF-9E11-482F-AB62-44B49D42F3BB}"/>
              </a:ext>
            </a:extLst>
          </p:cNvPr>
          <p:cNvSpPr txBox="1"/>
          <p:nvPr/>
        </p:nvSpPr>
        <p:spPr>
          <a:xfrm>
            <a:off x="848197" y="2816214"/>
            <a:ext cx="7584218" cy="1015663"/>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Ethical Concerns of Exploration:</a:t>
            </a:r>
          </a:p>
          <a:p>
            <a:r>
              <a:rPr lang="en-US" sz="2000" dirty="0">
                <a:latin typeface="+mn-lt"/>
              </a:rPr>
              <a:t>It raises questions about whether it’s right to explore unknown and potentially dangerous places or not..</a:t>
            </a:r>
            <a:endParaRPr lang="en-US" sz="2000" b="1" dirty="0">
              <a:latin typeface="+mn-lt"/>
            </a:endParaRPr>
          </a:p>
        </p:txBody>
      </p:sp>
    </p:spTree>
    <p:extLst>
      <p:ext uri="{BB962C8B-B14F-4D97-AF65-F5344CB8AC3E}">
        <p14:creationId xmlns:p14="http://schemas.microsoft.com/office/powerpoint/2010/main" val="24149518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93F9D98B-8B40-2B25-D1AA-33CB182E5075}"/>
              </a:ext>
            </a:extLst>
          </p:cNvPr>
          <p:cNvSpPr/>
          <p:nvPr/>
        </p:nvSpPr>
        <p:spPr>
          <a:xfrm>
            <a:off x="8566675" y="3164341"/>
            <a:ext cx="1621972" cy="1621972"/>
          </a:xfrm>
          <a:prstGeom prst="ellipse">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2" name="Oval 11">
            <a:extLst>
              <a:ext uri="{FF2B5EF4-FFF2-40B4-BE49-F238E27FC236}">
                <a16:creationId xmlns:a16="http://schemas.microsoft.com/office/drawing/2014/main" id="{FCB0D47E-1E99-6157-06BE-D9F5C8C657D0}"/>
              </a:ext>
            </a:extLst>
          </p:cNvPr>
          <p:cNvSpPr/>
          <p:nvPr/>
        </p:nvSpPr>
        <p:spPr>
          <a:xfrm>
            <a:off x="8194860" y="4194913"/>
            <a:ext cx="1182802" cy="1182800"/>
          </a:xfrm>
          <a:prstGeom prst="ellipse">
            <a:avLst/>
          </a:prstGeom>
          <a:noFill/>
          <a:ln w="254000">
            <a:solidFill>
              <a:srgbClr val="F4B8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5" name="Oval 14">
            <a:extLst>
              <a:ext uri="{FF2B5EF4-FFF2-40B4-BE49-F238E27FC236}">
                <a16:creationId xmlns:a16="http://schemas.microsoft.com/office/drawing/2014/main" id="{DE698306-D712-EA1E-2644-A726B3115D98}"/>
              </a:ext>
            </a:extLst>
          </p:cNvPr>
          <p:cNvSpPr/>
          <p:nvPr/>
        </p:nvSpPr>
        <p:spPr>
          <a:xfrm>
            <a:off x="8493578" y="-642258"/>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Oval 15">
            <a:extLst>
              <a:ext uri="{FF2B5EF4-FFF2-40B4-BE49-F238E27FC236}">
                <a16:creationId xmlns:a16="http://schemas.microsoft.com/office/drawing/2014/main" id="{2C597E59-1BE9-6D2D-CA86-FCBCBABFD1E9}"/>
              </a:ext>
            </a:extLst>
          </p:cNvPr>
          <p:cNvSpPr/>
          <p:nvPr/>
        </p:nvSpPr>
        <p:spPr>
          <a:xfrm>
            <a:off x="8410575" y="689477"/>
            <a:ext cx="379640" cy="379640"/>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7" name="Oval 16">
            <a:extLst>
              <a:ext uri="{FF2B5EF4-FFF2-40B4-BE49-F238E27FC236}">
                <a16:creationId xmlns:a16="http://schemas.microsoft.com/office/drawing/2014/main" id="{27FEF566-AA3E-DC06-C80C-45C05F34BABB}"/>
              </a:ext>
            </a:extLst>
          </p:cNvPr>
          <p:cNvSpPr/>
          <p:nvPr/>
        </p:nvSpPr>
        <p:spPr>
          <a:xfrm>
            <a:off x="8210869" y="557300"/>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9" name="TextBox 18">
            <a:extLst>
              <a:ext uri="{FF2B5EF4-FFF2-40B4-BE49-F238E27FC236}">
                <a16:creationId xmlns:a16="http://schemas.microsoft.com/office/drawing/2014/main" id="{AFA8E01B-B3F3-271D-4BE2-86F8BFC3E980}"/>
              </a:ext>
            </a:extLst>
          </p:cNvPr>
          <p:cNvSpPr txBox="1"/>
          <p:nvPr/>
        </p:nvSpPr>
        <p:spPr>
          <a:xfrm>
            <a:off x="3873941" y="2322108"/>
            <a:ext cx="184731" cy="646332"/>
          </a:xfrm>
          <a:prstGeom prst="rect">
            <a:avLst/>
          </a:prstGeom>
          <a:noFill/>
        </p:spPr>
        <p:txBody>
          <a:bodyPr wrap="none" rtlCol="0">
            <a:spAutoFit/>
          </a:bodyPr>
          <a:lstStyle/>
          <a:p>
            <a:endParaRPr lang="en-IN" sz="3600" dirty="0">
              <a:latin typeface="Montserrat Medium" panose="00000600000000000000" pitchFamily="50" charset="0"/>
            </a:endParaRPr>
          </a:p>
        </p:txBody>
      </p:sp>
      <p:pic>
        <p:nvPicPr>
          <p:cNvPr id="13" name="Graphic 12" descr="Video camera with solid fill">
            <a:extLst>
              <a:ext uri="{FF2B5EF4-FFF2-40B4-BE49-F238E27FC236}">
                <a16:creationId xmlns:a16="http://schemas.microsoft.com/office/drawing/2014/main" id="{FA86613B-2422-4225-AB87-35A35BE46F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9922" y="1000965"/>
            <a:ext cx="1353257" cy="1353257"/>
          </a:xfrm>
          <a:prstGeom prst="rect">
            <a:avLst/>
          </a:prstGeom>
        </p:spPr>
      </p:pic>
      <p:sp>
        <p:nvSpPr>
          <p:cNvPr id="18" name="Rectangle 17">
            <a:extLst>
              <a:ext uri="{FF2B5EF4-FFF2-40B4-BE49-F238E27FC236}">
                <a16:creationId xmlns:a16="http://schemas.microsoft.com/office/drawing/2014/main" id="{A393CFF1-6A1D-49C1-ABAA-2AD787B024DB}"/>
              </a:ext>
            </a:extLst>
          </p:cNvPr>
          <p:cNvSpPr/>
          <p:nvPr/>
        </p:nvSpPr>
        <p:spPr>
          <a:xfrm>
            <a:off x="521985" y="-1790701"/>
            <a:ext cx="354827" cy="1790700"/>
          </a:xfrm>
          <a:prstGeom prst="rect">
            <a:avLst/>
          </a:prstGeom>
          <a:solidFill>
            <a:schemeClr val="accent2">
              <a:lumMod val="5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Block Arc 2">
            <a:extLst>
              <a:ext uri="{FF2B5EF4-FFF2-40B4-BE49-F238E27FC236}">
                <a16:creationId xmlns:a16="http://schemas.microsoft.com/office/drawing/2014/main" id="{2DD3BD86-DCAE-4C38-87BA-F9C5D21DDB44}"/>
              </a:ext>
            </a:extLst>
          </p:cNvPr>
          <p:cNvSpPr/>
          <p:nvPr/>
        </p:nvSpPr>
        <p:spPr>
          <a:xfrm rot="16200000">
            <a:off x="-797930" y="-749053"/>
            <a:ext cx="1663175" cy="1498105"/>
          </a:xfrm>
          <a:prstGeom prst="blockArc">
            <a:avLst/>
          </a:prstGeom>
          <a:solidFill>
            <a:schemeClr val="accent2">
              <a:lumMod val="5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5666C26E-95C7-474E-A9E3-DEC49755A785}"/>
              </a:ext>
            </a:extLst>
          </p:cNvPr>
          <p:cNvSpPr txBox="1"/>
          <p:nvPr/>
        </p:nvSpPr>
        <p:spPr>
          <a:xfrm>
            <a:off x="3266062" y="2322108"/>
            <a:ext cx="3007555" cy="646331"/>
          </a:xfrm>
          <a:prstGeom prst="rect">
            <a:avLst/>
          </a:prstGeom>
          <a:noFill/>
        </p:spPr>
        <p:txBody>
          <a:bodyPr wrap="square" rtlCol="0">
            <a:spAutoFit/>
          </a:bodyPr>
          <a:lstStyle/>
          <a:p>
            <a:r>
              <a:rPr lang="en-IN" sz="3600" b="1" spc="450" dirty="0">
                <a:solidFill>
                  <a:schemeClr val="accent1">
                    <a:lumMod val="75000"/>
                  </a:schemeClr>
                </a:solidFill>
                <a:latin typeface="Arial Rounded MT Bold" panose="020F0704030504030204" pitchFamily="34" charset="0"/>
                <a:ea typeface="Open Sans Semibold" panose="020B0706030804020204" pitchFamily="34" charset="0"/>
                <a:cs typeface="Open Sans Semibold" panose="020B0706030804020204" pitchFamily="34" charset="0"/>
              </a:rPr>
              <a:t>WELCOME</a:t>
            </a:r>
          </a:p>
        </p:txBody>
      </p:sp>
    </p:spTree>
    <p:extLst>
      <p:ext uri="{BB962C8B-B14F-4D97-AF65-F5344CB8AC3E}">
        <p14:creationId xmlns:p14="http://schemas.microsoft.com/office/powerpoint/2010/main" val="2649908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0">
        <p159:morph option="byObject"/>
      </p:transition>
    </mc:Choice>
    <mc:Fallback xmlns="">
      <p:transition spd="slow" advClick="0"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54352597-7A6D-4235-B061-338BA26B56C2}"/>
              </a:ext>
            </a:extLst>
          </p:cNvPr>
          <p:cNvSpPr/>
          <p:nvPr/>
        </p:nvSpPr>
        <p:spPr>
          <a:xfrm>
            <a:off x="8233224" y="4726962"/>
            <a:ext cx="1001086" cy="964957"/>
          </a:xfrm>
          <a:prstGeom prst="ellipse">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 name="Google Shape;258;p33">
            <a:extLst>
              <a:ext uri="{FF2B5EF4-FFF2-40B4-BE49-F238E27FC236}">
                <a16:creationId xmlns:a16="http://schemas.microsoft.com/office/drawing/2014/main" id="{C0A342F3-CED2-4724-A7AE-5BD8CF1F5DE7}"/>
              </a:ext>
            </a:extLst>
          </p:cNvPr>
          <p:cNvSpPr txBox="1">
            <a:spLocks/>
          </p:cNvSpPr>
          <p:nvPr/>
        </p:nvSpPr>
        <p:spPr>
          <a:xfrm>
            <a:off x="1047998" y="1707889"/>
            <a:ext cx="7216968" cy="172772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solidFill>
                <a:latin typeface="Red Hat Display" panose="020B0604020202020204" charset="0"/>
                <a:ea typeface="Red Hat Display" panose="020B0604020202020204" charset="0"/>
                <a:cs typeface="Red Hat Display" panose="020B0604020202020204" charset="0"/>
              </a:rPr>
              <a:t>Elements of Science  Fiction</a:t>
            </a:r>
            <a:endParaRPr lang="en-US" sz="1100" dirty="0">
              <a:solidFill>
                <a:schemeClr val="bg2"/>
              </a:solidFill>
              <a:latin typeface="Consolas" panose="020B0609020204030204" pitchFamily="49" charset="0"/>
            </a:endParaRPr>
          </a:p>
        </p:txBody>
      </p:sp>
      <p:sp>
        <p:nvSpPr>
          <p:cNvPr id="13" name="Oval 12">
            <a:extLst>
              <a:ext uri="{FF2B5EF4-FFF2-40B4-BE49-F238E27FC236}">
                <a16:creationId xmlns:a16="http://schemas.microsoft.com/office/drawing/2014/main" id="{AE9B78D7-498B-432C-85B4-14A3EBC3C2B1}"/>
              </a:ext>
            </a:extLst>
          </p:cNvPr>
          <p:cNvSpPr/>
          <p:nvPr/>
        </p:nvSpPr>
        <p:spPr>
          <a:xfrm rot="20916348">
            <a:off x="8694677" y="4954470"/>
            <a:ext cx="812576" cy="820600"/>
          </a:xfrm>
          <a:prstGeom prst="ellipse">
            <a:avLst/>
          </a:prstGeom>
          <a:noFill/>
          <a:ln w="254000">
            <a:solidFill>
              <a:srgbClr val="F4B8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4" name="Oval 13">
            <a:extLst>
              <a:ext uri="{FF2B5EF4-FFF2-40B4-BE49-F238E27FC236}">
                <a16:creationId xmlns:a16="http://schemas.microsoft.com/office/drawing/2014/main" id="{36E27EFC-8128-433F-AA35-75D8F58327F1}"/>
              </a:ext>
            </a:extLst>
          </p:cNvPr>
          <p:cNvSpPr/>
          <p:nvPr/>
        </p:nvSpPr>
        <p:spPr>
          <a:xfrm>
            <a:off x="-650422" y="-840044"/>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Oval 14">
            <a:extLst>
              <a:ext uri="{FF2B5EF4-FFF2-40B4-BE49-F238E27FC236}">
                <a16:creationId xmlns:a16="http://schemas.microsoft.com/office/drawing/2014/main" id="{54E5E8FE-0DF9-4C41-8D83-47F771CBAEE5}"/>
              </a:ext>
            </a:extLst>
          </p:cNvPr>
          <p:cNvSpPr/>
          <p:nvPr/>
        </p:nvSpPr>
        <p:spPr>
          <a:xfrm>
            <a:off x="9035168" y="-189820"/>
            <a:ext cx="379640" cy="379640"/>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Oval 15">
            <a:extLst>
              <a:ext uri="{FF2B5EF4-FFF2-40B4-BE49-F238E27FC236}">
                <a16:creationId xmlns:a16="http://schemas.microsoft.com/office/drawing/2014/main" id="{7FB2F5CD-5FED-4E1D-9110-2C2388AC3953}"/>
              </a:ext>
            </a:extLst>
          </p:cNvPr>
          <p:cNvSpPr/>
          <p:nvPr/>
        </p:nvSpPr>
        <p:spPr>
          <a:xfrm>
            <a:off x="8883405" y="38057"/>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9" name="TextBox 18">
            <a:extLst>
              <a:ext uri="{FF2B5EF4-FFF2-40B4-BE49-F238E27FC236}">
                <a16:creationId xmlns:a16="http://schemas.microsoft.com/office/drawing/2014/main" id="{A57739FC-E8E4-4BBD-B258-394C6E8A73D6}"/>
              </a:ext>
            </a:extLst>
          </p:cNvPr>
          <p:cNvSpPr txBox="1"/>
          <p:nvPr/>
        </p:nvSpPr>
        <p:spPr>
          <a:xfrm>
            <a:off x="-1320626" y="-849472"/>
            <a:ext cx="4951378" cy="307777"/>
          </a:xfrm>
          <a:prstGeom prst="rect">
            <a:avLst/>
          </a:prstGeom>
          <a:noFill/>
        </p:spPr>
        <p:txBody>
          <a:bodyPr wrap="square">
            <a:spAutoFit/>
          </a:bodyPr>
          <a:lstStyle/>
          <a:p>
            <a:r>
              <a:rPr lang="en-US" sz="1400" b="1" dirty="0">
                <a:solidFill>
                  <a:schemeClr val="bg2"/>
                </a:solidFill>
                <a:latin typeface="Red Hat Display" panose="020B0604020202020204" charset="0"/>
                <a:ea typeface="Red Hat Display" panose="020B0604020202020204" charset="0"/>
                <a:cs typeface="Red Hat Display" panose="020B0604020202020204" charset="0"/>
              </a:rPr>
              <a:t>Red Blood River</a:t>
            </a:r>
            <a:endParaRPr lang="en-US" sz="800" dirty="0">
              <a:solidFill>
                <a:schemeClr val="bg2"/>
              </a:solidFill>
              <a:latin typeface="Consolas" panose="020B0609020204030204" pitchFamily="49" charset="0"/>
            </a:endParaRPr>
          </a:p>
        </p:txBody>
      </p:sp>
      <p:sp>
        <p:nvSpPr>
          <p:cNvPr id="9" name="Google Shape;258;p33">
            <a:extLst>
              <a:ext uri="{FF2B5EF4-FFF2-40B4-BE49-F238E27FC236}">
                <a16:creationId xmlns:a16="http://schemas.microsoft.com/office/drawing/2014/main" id="{2D26944A-A5A0-409B-8D6F-FC5AAAEE292C}"/>
              </a:ext>
            </a:extLst>
          </p:cNvPr>
          <p:cNvSpPr txBox="1">
            <a:spLocks/>
          </p:cNvSpPr>
          <p:nvPr/>
        </p:nvSpPr>
        <p:spPr>
          <a:xfrm>
            <a:off x="430034" y="4882291"/>
            <a:ext cx="5191170" cy="172772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2"/>
                </a:solidFill>
                <a:latin typeface="Red Hat Display" panose="020B0604020202020204" charset="0"/>
                <a:ea typeface="Red Hat Display" panose="020B0604020202020204" charset="0"/>
                <a:cs typeface="Red Hat Display" panose="020B0604020202020204" charset="0"/>
              </a:rPr>
              <a:t>Unrealistic Settings</a:t>
            </a:r>
            <a:endParaRPr lang="en-US" sz="1000" dirty="0">
              <a:solidFill>
                <a:schemeClr val="bg2"/>
              </a:solidFill>
              <a:latin typeface="Consolas" panose="020B0609020204030204" pitchFamily="49" charset="0"/>
            </a:endParaRPr>
          </a:p>
        </p:txBody>
      </p:sp>
      <p:sp>
        <p:nvSpPr>
          <p:cNvPr id="10" name="TextBox 9">
            <a:extLst>
              <a:ext uri="{FF2B5EF4-FFF2-40B4-BE49-F238E27FC236}">
                <a16:creationId xmlns:a16="http://schemas.microsoft.com/office/drawing/2014/main" id="{D9715474-AE2C-486D-B92E-97E25FEC142A}"/>
              </a:ext>
            </a:extLst>
          </p:cNvPr>
          <p:cNvSpPr txBox="1"/>
          <p:nvPr/>
        </p:nvSpPr>
        <p:spPr>
          <a:xfrm>
            <a:off x="430034" y="6422088"/>
            <a:ext cx="5191170" cy="2985433"/>
          </a:xfrm>
          <a:prstGeom prst="rect">
            <a:avLst/>
          </a:prstGeom>
          <a:noFill/>
        </p:spPr>
        <p:txBody>
          <a:bodyPr wrap="square" rtlCol="0">
            <a:spAutoFit/>
          </a:bodyPr>
          <a:lstStyle/>
          <a:p>
            <a:pPr algn="just"/>
            <a:r>
              <a:rPr lang="en-US" sz="2800" kern="100" dirty="0">
                <a:effectLst/>
                <a:latin typeface="Calibri" panose="020F0502020204030204" pitchFamily="34" charset="0"/>
                <a:ea typeface="Calibri" panose="020F0502020204030204" pitchFamily="34" charset="0"/>
                <a:cs typeface="Times New Roman" panose="02020603050405020304" pitchFamily="18" charset="0"/>
              </a:rPr>
              <a:t>This story talks about many unrealistic objects or things which doesn’t take in the real world such as:  metal bird, flying reptile, red sand, green lake and the crystal entity.</a:t>
            </a:r>
          </a:p>
          <a:p>
            <a:pPr algn="just"/>
            <a:endParaRPr lang="en-US" sz="2000" dirty="0"/>
          </a:p>
        </p:txBody>
      </p:sp>
    </p:spTree>
    <p:extLst>
      <p:ext uri="{BB962C8B-B14F-4D97-AF65-F5344CB8AC3E}">
        <p14:creationId xmlns:p14="http://schemas.microsoft.com/office/powerpoint/2010/main" val="25119516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54352597-7A6D-4235-B061-338BA26B56C2}"/>
              </a:ext>
            </a:extLst>
          </p:cNvPr>
          <p:cNvSpPr/>
          <p:nvPr/>
        </p:nvSpPr>
        <p:spPr>
          <a:xfrm>
            <a:off x="8233224" y="4726962"/>
            <a:ext cx="1001086" cy="964957"/>
          </a:xfrm>
          <a:prstGeom prst="ellipse">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 name="Google Shape;258;p33">
            <a:extLst>
              <a:ext uri="{FF2B5EF4-FFF2-40B4-BE49-F238E27FC236}">
                <a16:creationId xmlns:a16="http://schemas.microsoft.com/office/drawing/2014/main" id="{C0A342F3-CED2-4724-A7AE-5BD8CF1F5DE7}"/>
              </a:ext>
            </a:extLst>
          </p:cNvPr>
          <p:cNvSpPr txBox="1">
            <a:spLocks/>
          </p:cNvSpPr>
          <p:nvPr/>
        </p:nvSpPr>
        <p:spPr>
          <a:xfrm>
            <a:off x="632507" y="201732"/>
            <a:ext cx="5191170" cy="172772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2"/>
                </a:solidFill>
                <a:latin typeface="Red Hat Display" panose="020B0604020202020204" charset="0"/>
                <a:ea typeface="Red Hat Display" panose="020B0604020202020204" charset="0"/>
                <a:cs typeface="Red Hat Display" panose="020B0604020202020204" charset="0"/>
              </a:rPr>
              <a:t>Unrealistic Settings</a:t>
            </a:r>
            <a:endParaRPr lang="en-US" sz="1000" dirty="0">
              <a:solidFill>
                <a:schemeClr val="bg2"/>
              </a:solidFill>
              <a:latin typeface="Consolas" panose="020B0609020204030204" pitchFamily="49" charset="0"/>
            </a:endParaRPr>
          </a:p>
        </p:txBody>
      </p:sp>
      <p:sp>
        <p:nvSpPr>
          <p:cNvPr id="13" name="Oval 12">
            <a:extLst>
              <a:ext uri="{FF2B5EF4-FFF2-40B4-BE49-F238E27FC236}">
                <a16:creationId xmlns:a16="http://schemas.microsoft.com/office/drawing/2014/main" id="{AE9B78D7-498B-432C-85B4-14A3EBC3C2B1}"/>
              </a:ext>
            </a:extLst>
          </p:cNvPr>
          <p:cNvSpPr/>
          <p:nvPr/>
        </p:nvSpPr>
        <p:spPr>
          <a:xfrm rot="20916348">
            <a:off x="8694677" y="4954470"/>
            <a:ext cx="812576" cy="820600"/>
          </a:xfrm>
          <a:prstGeom prst="ellipse">
            <a:avLst/>
          </a:prstGeom>
          <a:noFill/>
          <a:ln w="254000">
            <a:solidFill>
              <a:srgbClr val="F4B8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4" name="Oval 13">
            <a:extLst>
              <a:ext uri="{FF2B5EF4-FFF2-40B4-BE49-F238E27FC236}">
                <a16:creationId xmlns:a16="http://schemas.microsoft.com/office/drawing/2014/main" id="{36E27EFC-8128-433F-AA35-75D8F58327F1}"/>
              </a:ext>
            </a:extLst>
          </p:cNvPr>
          <p:cNvSpPr/>
          <p:nvPr/>
        </p:nvSpPr>
        <p:spPr>
          <a:xfrm>
            <a:off x="-353286" y="-1032880"/>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Oval 14">
            <a:extLst>
              <a:ext uri="{FF2B5EF4-FFF2-40B4-BE49-F238E27FC236}">
                <a16:creationId xmlns:a16="http://schemas.microsoft.com/office/drawing/2014/main" id="{54E5E8FE-0DF9-4C41-8D83-47F771CBAEE5}"/>
              </a:ext>
            </a:extLst>
          </p:cNvPr>
          <p:cNvSpPr/>
          <p:nvPr/>
        </p:nvSpPr>
        <p:spPr>
          <a:xfrm>
            <a:off x="9035168" y="-189820"/>
            <a:ext cx="379640" cy="379640"/>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Oval 15">
            <a:extLst>
              <a:ext uri="{FF2B5EF4-FFF2-40B4-BE49-F238E27FC236}">
                <a16:creationId xmlns:a16="http://schemas.microsoft.com/office/drawing/2014/main" id="{7FB2F5CD-5FED-4E1D-9110-2C2388AC3953}"/>
              </a:ext>
            </a:extLst>
          </p:cNvPr>
          <p:cNvSpPr/>
          <p:nvPr/>
        </p:nvSpPr>
        <p:spPr>
          <a:xfrm>
            <a:off x="8883405" y="38057"/>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4" name="TextBox 3">
            <a:extLst>
              <a:ext uri="{FF2B5EF4-FFF2-40B4-BE49-F238E27FC236}">
                <a16:creationId xmlns:a16="http://schemas.microsoft.com/office/drawing/2014/main" id="{6A65C2DA-9753-4268-9471-C18DEC7102D9}"/>
              </a:ext>
            </a:extLst>
          </p:cNvPr>
          <p:cNvSpPr txBox="1"/>
          <p:nvPr/>
        </p:nvSpPr>
        <p:spPr>
          <a:xfrm>
            <a:off x="632507" y="1741529"/>
            <a:ext cx="5191170" cy="2985433"/>
          </a:xfrm>
          <a:prstGeom prst="rect">
            <a:avLst/>
          </a:prstGeom>
          <a:noFill/>
        </p:spPr>
        <p:txBody>
          <a:bodyPr wrap="square" rtlCol="0">
            <a:spAutoFit/>
          </a:bodyPr>
          <a:lstStyle/>
          <a:p>
            <a:pPr algn="just"/>
            <a:r>
              <a:rPr lang="en-US" sz="2800" kern="100" dirty="0">
                <a:effectLst/>
                <a:latin typeface="Calibri" panose="020F0502020204030204" pitchFamily="34" charset="0"/>
                <a:ea typeface="Calibri" panose="020F0502020204030204" pitchFamily="34" charset="0"/>
                <a:cs typeface="Times New Roman" panose="02020603050405020304" pitchFamily="18" charset="0"/>
              </a:rPr>
              <a:t>This story talks about many unrealistic objects or things which doesn’t </a:t>
            </a:r>
            <a:r>
              <a:rPr lang="en-US" sz="2800" kern="100" dirty="0">
                <a:latin typeface="Calibri" panose="020F0502020204030204" pitchFamily="34" charset="0"/>
                <a:ea typeface="Calibri" panose="020F0502020204030204" pitchFamily="34" charset="0"/>
                <a:cs typeface="Times New Roman" panose="02020603050405020304" pitchFamily="18" charset="0"/>
              </a:rPr>
              <a:t>exist </a:t>
            </a:r>
            <a:r>
              <a:rPr lang="en-US" sz="2800" kern="100" dirty="0">
                <a:effectLst/>
                <a:latin typeface="Calibri" panose="020F0502020204030204" pitchFamily="34" charset="0"/>
                <a:ea typeface="Calibri" panose="020F0502020204030204" pitchFamily="34" charset="0"/>
                <a:cs typeface="Times New Roman" panose="02020603050405020304" pitchFamily="18" charset="0"/>
              </a:rPr>
              <a:t>in the real world such as:  metal bird, flying reptile, red sand, green lake and the crystal entity.</a:t>
            </a:r>
          </a:p>
          <a:p>
            <a:pPr algn="just"/>
            <a:endParaRPr lang="en-US" sz="2000" dirty="0"/>
          </a:p>
        </p:txBody>
      </p:sp>
      <p:pic>
        <p:nvPicPr>
          <p:cNvPr id="17" name="Picture 16">
            <a:extLst>
              <a:ext uri="{FF2B5EF4-FFF2-40B4-BE49-F238E27FC236}">
                <a16:creationId xmlns:a16="http://schemas.microsoft.com/office/drawing/2014/main" id="{B8494F4B-6761-4C01-A886-B5D2A4C547EC}"/>
              </a:ext>
            </a:extLst>
          </p:cNvPr>
          <p:cNvPicPr>
            <a:picLocks noChangeAspect="1"/>
          </p:cNvPicPr>
          <p:nvPr/>
        </p:nvPicPr>
        <p:blipFill>
          <a:blip r:embed="rId3"/>
          <a:stretch>
            <a:fillRect/>
          </a:stretch>
        </p:blipFill>
        <p:spPr>
          <a:xfrm rot="1398005">
            <a:off x="5675897" y="1067890"/>
            <a:ext cx="2263877" cy="1321580"/>
          </a:xfrm>
          <a:prstGeom prst="rect">
            <a:avLst/>
          </a:prstGeom>
        </p:spPr>
      </p:pic>
      <p:pic>
        <p:nvPicPr>
          <p:cNvPr id="18" name="Picture 17">
            <a:extLst>
              <a:ext uri="{FF2B5EF4-FFF2-40B4-BE49-F238E27FC236}">
                <a16:creationId xmlns:a16="http://schemas.microsoft.com/office/drawing/2014/main" id="{01C9188D-BC98-4B2B-AD37-A3D75D7E0D23}"/>
              </a:ext>
            </a:extLst>
          </p:cNvPr>
          <p:cNvPicPr>
            <a:picLocks noChangeAspect="1"/>
          </p:cNvPicPr>
          <p:nvPr/>
        </p:nvPicPr>
        <p:blipFill>
          <a:blip r:embed="rId4"/>
          <a:stretch>
            <a:fillRect/>
          </a:stretch>
        </p:blipFill>
        <p:spPr>
          <a:xfrm>
            <a:off x="4894122" y="2525807"/>
            <a:ext cx="3310591" cy="3887296"/>
          </a:xfrm>
          <a:prstGeom prst="rect">
            <a:avLst/>
          </a:prstGeom>
        </p:spPr>
      </p:pic>
      <p:sp>
        <p:nvSpPr>
          <p:cNvPr id="19" name="TextBox 18">
            <a:extLst>
              <a:ext uri="{FF2B5EF4-FFF2-40B4-BE49-F238E27FC236}">
                <a16:creationId xmlns:a16="http://schemas.microsoft.com/office/drawing/2014/main" id="{A57739FC-E8E4-4BBD-B258-394C6E8A73D6}"/>
              </a:ext>
            </a:extLst>
          </p:cNvPr>
          <p:cNvSpPr txBox="1"/>
          <p:nvPr/>
        </p:nvSpPr>
        <p:spPr>
          <a:xfrm>
            <a:off x="-1320626" y="-849472"/>
            <a:ext cx="4951378" cy="307777"/>
          </a:xfrm>
          <a:prstGeom prst="rect">
            <a:avLst/>
          </a:prstGeom>
          <a:noFill/>
        </p:spPr>
        <p:txBody>
          <a:bodyPr wrap="square">
            <a:spAutoFit/>
          </a:bodyPr>
          <a:lstStyle/>
          <a:p>
            <a:r>
              <a:rPr lang="en-US" sz="1400" b="1" dirty="0">
                <a:solidFill>
                  <a:schemeClr val="bg2"/>
                </a:solidFill>
                <a:latin typeface="Red Hat Display" panose="020B0604020202020204" charset="0"/>
                <a:ea typeface="Red Hat Display" panose="020B0604020202020204" charset="0"/>
                <a:cs typeface="Red Hat Display" panose="020B0604020202020204" charset="0"/>
              </a:rPr>
              <a:t>Red Blood River</a:t>
            </a:r>
            <a:endParaRPr lang="en-US" sz="800" dirty="0">
              <a:solidFill>
                <a:schemeClr val="bg2"/>
              </a:solidFill>
              <a:latin typeface="Consolas" panose="020B0609020204030204" pitchFamily="49" charset="0"/>
            </a:endParaRPr>
          </a:p>
        </p:txBody>
      </p:sp>
      <p:sp>
        <p:nvSpPr>
          <p:cNvPr id="20" name="Google Shape;258;p33">
            <a:extLst>
              <a:ext uri="{FF2B5EF4-FFF2-40B4-BE49-F238E27FC236}">
                <a16:creationId xmlns:a16="http://schemas.microsoft.com/office/drawing/2014/main" id="{D2DD0819-33D3-4B49-A9E7-47E7D26C4B4B}"/>
              </a:ext>
            </a:extLst>
          </p:cNvPr>
          <p:cNvSpPr txBox="1">
            <a:spLocks/>
          </p:cNvSpPr>
          <p:nvPr/>
        </p:nvSpPr>
        <p:spPr>
          <a:xfrm>
            <a:off x="632507" y="4983387"/>
            <a:ext cx="5191170" cy="172772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2"/>
                </a:solidFill>
                <a:latin typeface="Red Hat Display" panose="020B0604020202020204" charset="0"/>
                <a:ea typeface="Red Hat Display" panose="020B0604020202020204" charset="0"/>
                <a:cs typeface="Red Hat Display" panose="020B0604020202020204" charset="0"/>
              </a:rPr>
              <a:t>Red Blood River</a:t>
            </a:r>
            <a:endParaRPr lang="en-US" sz="1000" dirty="0">
              <a:solidFill>
                <a:schemeClr val="bg2"/>
              </a:solidFill>
              <a:latin typeface="Consolas" panose="020B0609020204030204" pitchFamily="49" charset="0"/>
            </a:endParaRPr>
          </a:p>
        </p:txBody>
      </p:sp>
      <p:sp>
        <p:nvSpPr>
          <p:cNvPr id="21" name="TextBox 20">
            <a:extLst>
              <a:ext uri="{FF2B5EF4-FFF2-40B4-BE49-F238E27FC236}">
                <a16:creationId xmlns:a16="http://schemas.microsoft.com/office/drawing/2014/main" id="{819C0023-CE14-4A3E-A427-4D9AEB38F319}"/>
              </a:ext>
            </a:extLst>
          </p:cNvPr>
          <p:cNvSpPr txBox="1"/>
          <p:nvPr/>
        </p:nvSpPr>
        <p:spPr>
          <a:xfrm>
            <a:off x="193977" y="6549139"/>
            <a:ext cx="5548461" cy="5053050"/>
          </a:xfrm>
          <a:prstGeom prst="rect">
            <a:avLst/>
          </a:prstGeom>
          <a:noFill/>
        </p:spPr>
        <p:txBody>
          <a:bodyPr wrap="square" rtlCol="0">
            <a:spAutoFit/>
          </a:bodyPr>
          <a:lstStyle/>
          <a:p>
            <a:pPr marL="457200" marR="0">
              <a:lnSpc>
                <a:spcPct val="107000"/>
              </a:lnSpc>
              <a:spcBef>
                <a:spcPts val="0"/>
              </a:spcBef>
              <a:spcAft>
                <a:spcPts val="0"/>
              </a:spcAft>
            </a:pPr>
            <a:r>
              <a:rPr lang="en-US" sz="3200" kern="100" dirty="0">
                <a:effectLst/>
                <a:latin typeface="+mn-lt"/>
                <a:ea typeface="Calibri" panose="020F0502020204030204" pitchFamily="34" charset="0"/>
                <a:cs typeface="Times New Roman" panose="02020603050405020304" pitchFamily="18" charset="0"/>
              </a:rPr>
              <a:t>It is a small stream whose strangely red water flow into the pacific. The water of that river has the power of absorbing radium emissions.</a:t>
            </a:r>
          </a:p>
          <a:p>
            <a:pPr marL="457200" marR="0">
              <a:lnSpc>
                <a:spcPct val="107000"/>
              </a:lnSpc>
              <a:spcBef>
                <a:spcPts val="0"/>
              </a:spcBef>
              <a:spcAft>
                <a:spcPts val="800"/>
              </a:spcAft>
            </a:pPr>
            <a:r>
              <a:rPr lang="en-US" sz="3200" kern="100" dirty="0">
                <a:effectLst/>
                <a:latin typeface="+mn-lt"/>
                <a:ea typeface="Calibri" panose="020F0502020204030204" pitchFamily="34" charset="0"/>
                <a:cs typeface="Times New Roman" panose="02020603050405020304" pitchFamily="18" charset="0"/>
              </a:rPr>
              <a:t> </a:t>
            </a:r>
          </a:p>
          <a:p>
            <a:endParaRPr lang="en-US" sz="3600" dirty="0">
              <a:latin typeface="+mn-lt"/>
            </a:endParaRPr>
          </a:p>
          <a:p>
            <a:endParaRPr lang="en-US" sz="4000" dirty="0">
              <a:latin typeface="+mn-lt"/>
            </a:endParaRPr>
          </a:p>
        </p:txBody>
      </p:sp>
      <p:pic>
        <p:nvPicPr>
          <p:cNvPr id="23" name="Picture 2" descr="Photograph showing discolouration of the water at a section of the Outram River in Port Maria, St Mary. ">
            <a:extLst>
              <a:ext uri="{FF2B5EF4-FFF2-40B4-BE49-F238E27FC236}">
                <a16:creationId xmlns:a16="http://schemas.microsoft.com/office/drawing/2014/main" id="{8F60DC2A-7DB7-432F-8FE3-FAA13D92A9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0968" y="6699169"/>
            <a:ext cx="1927866" cy="19845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039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250" fill="hold"/>
                                        <p:tgtEl>
                                          <p:spTgt spid="17"/>
                                        </p:tgtEl>
                                        <p:attrNameLst>
                                          <p:attrName>ppt_x</p:attrName>
                                        </p:attrNameLst>
                                      </p:cBhvr>
                                      <p:tavLst>
                                        <p:tav tm="0">
                                          <p:val>
                                            <p:strVal val="1+#ppt_w/2"/>
                                          </p:val>
                                        </p:tav>
                                        <p:tav tm="100000">
                                          <p:val>
                                            <p:strVal val="#ppt_x"/>
                                          </p:val>
                                        </p:tav>
                                      </p:tavLst>
                                    </p:anim>
                                    <p:anim calcmode="lin" valueType="num">
                                      <p:cBhvr additive="base">
                                        <p:cTn id="8" dur="125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250" fill="hold"/>
                                        <p:tgtEl>
                                          <p:spTgt spid="18"/>
                                        </p:tgtEl>
                                        <p:attrNameLst>
                                          <p:attrName>ppt_x</p:attrName>
                                        </p:attrNameLst>
                                      </p:cBhvr>
                                      <p:tavLst>
                                        <p:tav tm="0">
                                          <p:val>
                                            <p:strVal val="#ppt_x"/>
                                          </p:val>
                                        </p:tav>
                                        <p:tav tm="100000">
                                          <p:val>
                                            <p:strVal val="#ppt_x"/>
                                          </p:val>
                                        </p:tav>
                                      </p:tavLst>
                                    </p:anim>
                                    <p:anim calcmode="lin" valueType="num">
                                      <p:cBhvr additive="base">
                                        <p:cTn id="12" dur="125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54352597-7A6D-4235-B061-338BA26B56C2}"/>
              </a:ext>
            </a:extLst>
          </p:cNvPr>
          <p:cNvSpPr/>
          <p:nvPr/>
        </p:nvSpPr>
        <p:spPr>
          <a:xfrm>
            <a:off x="8504912" y="4430138"/>
            <a:ext cx="1001086" cy="964957"/>
          </a:xfrm>
          <a:prstGeom prst="ellipse">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 name="Google Shape;258;p33">
            <a:extLst>
              <a:ext uri="{FF2B5EF4-FFF2-40B4-BE49-F238E27FC236}">
                <a16:creationId xmlns:a16="http://schemas.microsoft.com/office/drawing/2014/main" id="{C0A342F3-CED2-4724-A7AE-5BD8CF1F5DE7}"/>
              </a:ext>
            </a:extLst>
          </p:cNvPr>
          <p:cNvSpPr txBox="1">
            <a:spLocks/>
          </p:cNvSpPr>
          <p:nvPr/>
        </p:nvSpPr>
        <p:spPr>
          <a:xfrm>
            <a:off x="608314" y="-321088"/>
            <a:ext cx="5191170" cy="172772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2"/>
                </a:solidFill>
                <a:latin typeface="Red Hat Display" panose="020B0604020202020204" charset="0"/>
                <a:ea typeface="Red Hat Display" panose="020B0604020202020204" charset="0"/>
                <a:cs typeface="Red Hat Display" panose="020B0604020202020204" charset="0"/>
              </a:rPr>
              <a:t>Red Blood River</a:t>
            </a:r>
            <a:endParaRPr lang="en-US" sz="1000" dirty="0">
              <a:solidFill>
                <a:schemeClr val="bg2"/>
              </a:solidFill>
              <a:latin typeface="Consolas" panose="020B0609020204030204" pitchFamily="49" charset="0"/>
            </a:endParaRPr>
          </a:p>
        </p:txBody>
      </p:sp>
      <p:pic>
        <p:nvPicPr>
          <p:cNvPr id="9" name="Graphic 8" descr="Video camera with solid fill">
            <a:extLst>
              <a:ext uri="{FF2B5EF4-FFF2-40B4-BE49-F238E27FC236}">
                <a16:creationId xmlns:a16="http://schemas.microsoft.com/office/drawing/2014/main" id="{B5D0B3DA-DBDF-4214-BF05-2DC326FF7A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6482" y="-2595109"/>
            <a:ext cx="1143002" cy="1143002"/>
          </a:xfrm>
          <a:prstGeom prst="rect">
            <a:avLst/>
          </a:prstGeom>
        </p:spPr>
      </p:pic>
      <p:sp>
        <p:nvSpPr>
          <p:cNvPr id="13" name="Oval 12">
            <a:extLst>
              <a:ext uri="{FF2B5EF4-FFF2-40B4-BE49-F238E27FC236}">
                <a16:creationId xmlns:a16="http://schemas.microsoft.com/office/drawing/2014/main" id="{AE9B78D7-498B-432C-85B4-14A3EBC3C2B1}"/>
              </a:ext>
            </a:extLst>
          </p:cNvPr>
          <p:cNvSpPr/>
          <p:nvPr/>
        </p:nvSpPr>
        <p:spPr>
          <a:xfrm rot="20916348">
            <a:off x="8553090" y="5003077"/>
            <a:ext cx="812576" cy="820600"/>
          </a:xfrm>
          <a:prstGeom prst="ellipse">
            <a:avLst/>
          </a:prstGeom>
          <a:noFill/>
          <a:ln w="254000">
            <a:solidFill>
              <a:srgbClr val="F4B8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4" name="Oval 13">
            <a:extLst>
              <a:ext uri="{FF2B5EF4-FFF2-40B4-BE49-F238E27FC236}">
                <a16:creationId xmlns:a16="http://schemas.microsoft.com/office/drawing/2014/main" id="{36E27EFC-8128-433F-AA35-75D8F58327F1}"/>
              </a:ext>
            </a:extLst>
          </p:cNvPr>
          <p:cNvSpPr/>
          <p:nvPr/>
        </p:nvSpPr>
        <p:spPr>
          <a:xfrm>
            <a:off x="8592141" y="-640362"/>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Oval 14">
            <a:extLst>
              <a:ext uri="{FF2B5EF4-FFF2-40B4-BE49-F238E27FC236}">
                <a16:creationId xmlns:a16="http://schemas.microsoft.com/office/drawing/2014/main" id="{54E5E8FE-0DF9-4C41-8D83-47F771CBAEE5}"/>
              </a:ext>
            </a:extLst>
          </p:cNvPr>
          <p:cNvSpPr/>
          <p:nvPr/>
        </p:nvSpPr>
        <p:spPr>
          <a:xfrm>
            <a:off x="9248896" y="1479523"/>
            <a:ext cx="379640" cy="379640"/>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Oval 15">
            <a:extLst>
              <a:ext uri="{FF2B5EF4-FFF2-40B4-BE49-F238E27FC236}">
                <a16:creationId xmlns:a16="http://schemas.microsoft.com/office/drawing/2014/main" id="{7FB2F5CD-5FED-4E1D-9110-2C2388AC3953}"/>
              </a:ext>
            </a:extLst>
          </p:cNvPr>
          <p:cNvSpPr/>
          <p:nvPr/>
        </p:nvSpPr>
        <p:spPr>
          <a:xfrm>
            <a:off x="8929573" y="759099"/>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6" name="TextBox 5">
            <a:extLst>
              <a:ext uri="{FF2B5EF4-FFF2-40B4-BE49-F238E27FC236}">
                <a16:creationId xmlns:a16="http://schemas.microsoft.com/office/drawing/2014/main" id="{F78A8553-26D1-4FA6-AC85-0935DAFF9814}"/>
              </a:ext>
            </a:extLst>
          </p:cNvPr>
          <p:cNvSpPr txBox="1"/>
          <p:nvPr/>
        </p:nvSpPr>
        <p:spPr>
          <a:xfrm>
            <a:off x="169784" y="1244664"/>
            <a:ext cx="5548461" cy="5053050"/>
          </a:xfrm>
          <a:prstGeom prst="rect">
            <a:avLst/>
          </a:prstGeom>
          <a:noFill/>
        </p:spPr>
        <p:txBody>
          <a:bodyPr wrap="square" rtlCol="0">
            <a:spAutoFit/>
          </a:bodyPr>
          <a:lstStyle/>
          <a:p>
            <a:pPr marL="457200" marR="0">
              <a:lnSpc>
                <a:spcPct val="107000"/>
              </a:lnSpc>
              <a:spcBef>
                <a:spcPts val="0"/>
              </a:spcBef>
              <a:spcAft>
                <a:spcPts val="0"/>
              </a:spcAft>
            </a:pPr>
            <a:r>
              <a:rPr lang="en-US" sz="3200" kern="100" dirty="0">
                <a:effectLst/>
                <a:latin typeface="+mn-lt"/>
                <a:ea typeface="Calibri" panose="020F0502020204030204" pitchFamily="34" charset="0"/>
                <a:cs typeface="Times New Roman" panose="02020603050405020304" pitchFamily="18" charset="0"/>
              </a:rPr>
              <a:t>It is a small stream whose strangely red water flow into the pacific. The water of that river has the power of absorbing radium emissions.</a:t>
            </a:r>
          </a:p>
          <a:p>
            <a:pPr marL="457200" marR="0">
              <a:lnSpc>
                <a:spcPct val="107000"/>
              </a:lnSpc>
              <a:spcBef>
                <a:spcPts val="0"/>
              </a:spcBef>
              <a:spcAft>
                <a:spcPts val="800"/>
              </a:spcAft>
            </a:pPr>
            <a:r>
              <a:rPr lang="en-US" sz="3200" kern="100" dirty="0">
                <a:effectLst/>
                <a:latin typeface="+mn-lt"/>
                <a:ea typeface="Calibri" panose="020F0502020204030204" pitchFamily="34" charset="0"/>
                <a:cs typeface="Times New Roman" panose="02020603050405020304" pitchFamily="18" charset="0"/>
              </a:rPr>
              <a:t> </a:t>
            </a:r>
          </a:p>
          <a:p>
            <a:endParaRPr lang="en-US" sz="3600" dirty="0">
              <a:latin typeface="+mn-lt"/>
            </a:endParaRPr>
          </a:p>
          <a:p>
            <a:endParaRPr lang="en-US" sz="4000" dirty="0">
              <a:latin typeface="+mn-lt"/>
            </a:endParaRPr>
          </a:p>
        </p:txBody>
      </p:sp>
      <p:pic>
        <p:nvPicPr>
          <p:cNvPr id="1026" name="Picture 2" descr="Photograph showing discolouration of the water at a section of the Outram River in Port Maria, St Mary. ">
            <a:extLst>
              <a:ext uri="{FF2B5EF4-FFF2-40B4-BE49-F238E27FC236}">
                <a16:creationId xmlns:a16="http://schemas.microsoft.com/office/drawing/2014/main" id="{9D74A5F0-C47D-4F80-910B-B653D1C2BC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9484" y="1026907"/>
            <a:ext cx="3001509" cy="30896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1" name="Google Shape;258;p33">
            <a:extLst>
              <a:ext uri="{FF2B5EF4-FFF2-40B4-BE49-F238E27FC236}">
                <a16:creationId xmlns:a16="http://schemas.microsoft.com/office/drawing/2014/main" id="{EFE7193B-4596-43F7-89CA-ACB228D95F29}"/>
              </a:ext>
            </a:extLst>
          </p:cNvPr>
          <p:cNvSpPr txBox="1">
            <a:spLocks/>
          </p:cNvSpPr>
          <p:nvPr/>
        </p:nvSpPr>
        <p:spPr>
          <a:xfrm>
            <a:off x="608314" y="-4505134"/>
            <a:ext cx="5191170" cy="172772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2"/>
                </a:solidFill>
                <a:latin typeface="Red Hat Display" panose="020B0604020202020204" charset="0"/>
                <a:ea typeface="Red Hat Display" panose="020B0604020202020204" charset="0"/>
                <a:cs typeface="Red Hat Display" panose="020B0604020202020204" charset="0"/>
              </a:rPr>
              <a:t>Unrealistic Settings</a:t>
            </a:r>
            <a:endParaRPr lang="en-US" sz="1000" dirty="0">
              <a:solidFill>
                <a:schemeClr val="bg2"/>
              </a:solidFill>
              <a:latin typeface="Consolas" panose="020B0609020204030204" pitchFamily="49" charset="0"/>
            </a:endParaRPr>
          </a:p>
        </p:txBody>
      </p:sp>
      <p:sp>
        <p:nvSpPr>
          <p:cNvPr id="17" name="TextBox 16">
            <a:extLst>
              <a:ext uri="{FF2B5EF4-FFF2-40B4-BE49-F238E27FC236}">
                <a16:creationId xmlns:a16="http://schemas.microsoft.com/office/drawing/2014/main" id="{E3C9A143-CEB6-468A-9790-2E64F7086923}"/>
              </a:ext>
            </a:extLst>
          </p:cNvPr>
          <p:cNvSpPr txBox="1"/>
          <p:nvPr/>
        </p:nvSpPr>
        <p:spPr>
          <a:xfrm>
            <a:off x="608314" y="-2965337"/>
            <a:ext cx="5191170" cy="2985433"/>
          </a:xfrm>
          <a:prstGeom prst="rect">
            <a:avLst/>
          </a:prstGeom>
          <a:noFill/>
        </p:spPr>
        <p:txBody>
          <a:bodyPr wrap="square" rtlCol="0">
            <a:spAutoFit/>
          </a:bodyPr>
          <a:lstStyle/>
          <a:p>
            <a:pPr algn="just"/>
            <a:r>
              <a:rPr lang="en-US" sz="2800" kern="100" dirty="0">
                <a:effectLst/>
                <a:latin typeface="Calibri" panose="020F0502020204030204" pitchFamily="34" charset="0"/>
                <a:ea typeface="Calibri" panose="020F0502020204030204" pitchFamily="34" charset="0"/>
                <a:cs typeface="Times New Roman" panose="02020603050405020304" pitchFamily="18" charset="0"/>
              </a:rPr>
              <a:t>This story talks about many unrealistic objects or things which doesn’t take in the real world such as:  metal bird, flying reptile, red sand, green lake and the crystal entity.</a:t>
            </a:r>
          </a:p>
          <a:p>
            <a:pPr algn="just"/>
            <a:endParaRPr lang="en-US" sz="2000" dirty="0"/>
          </a:p>
        </p:txBody>
      </p:sp>
      <p:sp>
        <p:nvSpPr>
          <p:cNvPr id="18" name="Google Shape;258;p33">
            <a:extLst>
              <a:ext uri="{FF2B5EF4-FFF2-40B4-BE49-F238E27FC236}">
                <a16:creationId xmlns:a16="http://schemas.microsoft.com/office/drawing/2014/main" id="{257DD32F-C21A-42DC-ACD4-AAF9A4565D9B}"/>
              </a:ext>
            </a:extLst>
          </p:cNvPr>
          <p:cNvSpPr txBox="1">
            <a:spLocks/>
          </p:cNvSpPr>
          <p:nvPr/>
        </p:nvSpPr>
        <p:spPr>
          <a:xfrm>
            <a:off x="527075" y="5143500"/>
            <a:ext cx="5191170" cy="172772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2"/>
                </a:solidFill>
                <a:latin typeface="Red Hat Display" panose="020B0604020202020204" charset="0"/>
                <a:ea typeface="Red Hat Display" panose="020B0604020202020204" charset="0"/>
                <a:cs typeface="Red Hat Display" panose="020B0604020202020204" charset="0"/>
              </a:rPr>
              <a:t>Green Lake</a:t>
            </a:r>
            <a:endParaRPr lang="en-US" sz="1000" dirty="0">
              <a:solidFill>
                <a:schemeClr val="bg2"/>
              </a:solidFill>
              <a:latin typeface="Consolas" panose="020B0609020204030204" pitchFamily="49" charset="0"/>
            </a:endParaRPr>
          </a:p>
        </p:txBody>
      </p:sp>
      <p:sp>
        <p:nvSpPr>
          <p:cNvPr id="19" name="TextBox 18">
            <a:extLst>
              <a:ext uri="{FF2B5EF4-FFF2-40B4-BE49-F238E27FC236}">
                <a16:creationId xmlns:a16="http://schemas.microsoft.com/office/drawing/2014/main" id="{A1B273D3-C664-4690-8FAC-FC110A258B41}"/>
              </a:ext>
            </a:extLst>
          </p:cNvPr>
          <p:cNvSpPr txBox="1"/>
          <p:nvPr/>
        </p:nvSpPr>
        <p:spPr>
          <a:xfrm>
            <a:off x="115108" y="6286262"/>
            <a:ext cx="5744283" cy="3754361"/>
          </a:xfrm>
          <a:prstGeom prst="rect">
            <a:avLst/>
          </a:prstGeom>
          <a:noFill/>
        </p:spPr>
        <p:txBody>
          <a:bodyPr wrap="square" rtlCol="0">
            <a:spAutoFit/>
          </a:bodyPr>
          <a:lstStyle/>
          <a:p>
            <a:pPr marL="457200" marR="0" algn="just">
              <a:lnSpc>
                <a:spcPct val="107000"/>
              </a:lnSpc>
              <a:spcBef>
                <a:spcPts val="0"/>
              </a:spcBef>
              <a:spcAft>
                <a:spcPts val="0"/>
              </a:spcAft>
            </a:pPr>
            <a:r>
              <a:rPr lang="en-US" sz="3200" dirty="0">
                <a:effectLst/>
                <a:latin typeface="Calibri" panose="020F0502020204030204" pitchFamily="34" charset="0"/>
                <a:ea typeface="Calibri" panose="020F0502020204030204" pitchFamily="34" charset="0"/>
                <a:cs typeface="Times New Roman" panose="02020603050405020304" pitchFamily="18" charset="0"/>
              </a:rPr>
              <a:t>This lake is full of the heavy gases which look like a green fire from the sky. But at the surface of the lake there is the collection of the gases which release the green gas in the air which look like a green fire. </a:t>
            </a:r>
            <a:endParaRPr lang="en-US" sz="6000" dirty="0"/>
          </a:p>
        </p:txBody>
      </p:sp>
      <p:pic>
        <p:nvPicPr>
          <p:cNvPr id="20" name="Picture 6" descr="How To Make Green Flames">
            <a:extLst>
              <a:ext uri="{FF2B5EF4-FFF2-40B4-BE49-F238E27FC236}">
                <a16:creationId xmlns:a16="http://schemas.microsoft.com/office/drawing/2014/main" id="{54B754FC-D883-4329-8776-7A0F0DF0906C}"/>
              </a:ext>
            </a:extLst>
          </p:cNvPr>
          <p:cNvPicPr>
            <a:picLocks noChangeAspect="1" noChangeArrowheads="1"/>
          </p:cNvPicPr>
          <p:nvPr/>
        </p:nvPicPr>
        <p:blipFill>
          <a:blip r:embed="rId6">
            <a:alphaModFix amt="85000"/>
            <a:extLst>
              <a:ext uri="{BEBA8EAE-BF5A-486C-A8C5-ECC9F3942E4B}">
                <a14:imgProps xmlns:a14="http://schemas.microsoft.com/office/drawing/2010/main">
                  <a14:imgLayer r:embed="rId7">
                    <a14:imgEffect>
                      <a14:sharpenSoften amount="-25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382384" y="6582296"/>
            <a:ext cx="2097656" cy="27699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578929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54352597-7A6D-4235-B061-338BA26B56C2}"/>
              </a:ext>
            </a:extLst>
          </p:cNvPr>
          <p:cNvSpPr/>
          <p:nvPr/>
        </p:nvSpPr>
        <p:spPr>
          <a:xfrm>
            <a:off x="8600422" y="4074342"/>
            <a:ext cx="1001086" cy="964957"/>
          </a:xfrm>
          <a:prstGeom prst="ellipse">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 name="Google Shape;258;p33">
            <a:extLst>
              <a:ext uri="{FF2B5EF4-FFF2-40B4-BE49-F238E27FC236}">
                <a16:creationId xmlns:a16="http://schemas.microsoft.com/office/drawing/2014/main" id="{C0A342F3-CED2-4724-A7AE-5BD8CF1F5DE7}"/>
              </a:ext>
            </a:extLst>
          </p:cNvPr>
          <p:cNvSpPr txBox="1">
            <a:spLocks/>
          </p:cNvSpPr>
          <p:nvPr/>
        </p:nvSpPr>
        <p:spPr>
          <a:xfrm>
            <a:off x="374442" y="-155422"/>
            <a:ext cx="5191170" cy="172772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2"/>
                </a:solidFill>
                <a:latin typeface="Red Hat Display" panose="020B0604020202020204" charset="0"/>
                <a:ea typeface="Red Hat Display" panose="020B0604020202020204" charset="0"/>
                <a:cs typeface="Red Hat Display" panose="020B0604020202020204" charset="0"/>
              </a:rPr>
              <a:t>Green Lake</a:t>
            </a:r>
            <a:endParaRPr lang="en-US" sz="1000" dirty="0">
              <a:solidFill>
                <a:schemeClr val="bg2"/>
              </a:solidFill>
              <a:latin typeface="Consolas" panose="020B0609020204030204" pitchFamily="49" charset="0"/>
            </a:endParaRPr>
          </a:p>
        </p:txBody>
      </p:sp>
      <p:pic>
        <p:nvPicPr>
          <p:cNvPr id="9" name="Graphic 8" descr="Video camera with solid fill">
            <a:extLst>
              <a:ext uri="{FF2B5EF4-FFF2-40B4-BE49-F238E27FC236}">
                <a16:creationId xmlns:a16="http://schemas.microsoft.com/office/drawing/2014/main" id="{B5D0B3DA-DBDF-4214-BF05-2DC326FF7A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6482" y="-2595109"/>
            <a:ext cx="1143002" cy="1143002"/>
          </a:xfrm>
          <a:prstGeom prst="rect">
            <a:avLst/>
          </a:prstGeom>
        </p:spPr>
      </p:pic>
      <p:sp>
        <p:nvSpPr>
          <p:cNvPr id="13" name="Oval 12">
            <a:extLst>
              <a:ext uri="{FF2B5EF4-FFF2-40B4-BE49-F238E27FC236}">
                <a16:creationId xmlns:a16="http://schemas.microsoft.com/office/drawing/2014/main" id="{AE9B78D7-498B-432C-85B4-14A3EBC3C2B1}"/>
              </a:ext>
            </a:extLst>
          </p:cNvPr>
          <p:cNvSpPr/>
          <p:nvPr/>
        </p:nvSpPr>
        <p:spPr>
          <a:xfrm rot="20916348">
            <a:off x="8842608" y="4569459"/>
            <a:ext cx="812576" cy="820600"/>
          </a:xfrm>
          <a:prstGeom prst="ellipse">
            <a:avLst/>
          </a:prstGeom>
          <a:noFill/>
          <a:ln w="254000">
            <a:solidFill>
              <a:srgbClr val="F4B8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4" name="Oval 13">
            <a:extLst>
              <a:ext uri="{FF2B5EF4-FFF2-40B4-BE49-F238E27FC236}">
                <a16:creationId xmlns:a16="http://schemas.microsoft.com/office/drawing/2014/main" id="{36E27EFC-8128-433F-AA35-75D8F58327F1}"/>
              </a:ext>
            </a:extLst>
          </p:cNvPr>
          <p:cNvSpPr/>
          <p:nvPr/>
        </p:nvSpPr>
        <p:spPr>
          <a:xfrm>
            <a:off x="8769557" y="-650422"/>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Oval 14">
            <a:extLst>
              <a:ext uri="{FF2B5EF4-FFF2-40B4-BE49-F238E27FC236}">
                <a16:creationId xmlns:a16="http://schemas.microsoft.com/office/drawing/2014/main" id="{54E5E8FE-0DF9-4C41-8D83-47F771CBAEE5}"/>
              </a:ext>
            </a:extLst>
          </p:cNvPr>
          <p:cNvSpPr/>
          <p:nvPr/>
        </p:nvSpPr>
        <p:spPr>
          <a:xfrm>
            <a:off x="9519678" y="1609808"/>
            <a:ext cx="379640" cy="379640"/>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Oval 15">
            <a:extLst>
              <a:ext uri="{FF2B5EF4-FFF2-40B4-BE49-F238E27FC236}">
                <a16:creationId xmlns:a16="http://schemas.microsoft.com/office/drawing/2014/main" id="{7FB2F5CD-5FED-4E1D-9110-2C2388AC3953}"/>
              </a:ext>
            </a:extLst>
          </p:cNvPr>
          <p:cNvSpPr/>
          <p:nvPr/>
        </p:nvSpPr>
        <p:spPr>
          <a:xfrm>
            <a:off x="8600422" y="104201"/>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6" name="TextBox 5">
            <a:extLst>
              <a:ext uri="{FF2B5EF4-FFF2-40B4-BE49-F238E27FC236}">
                <a16:creationId xmlns:a16="http://schemas.microsoft.com/office/drawing/2014/main" id="{F78A8553-26D1-4FA6-AC85-0935DAFF9814}"/>
              </a:ext>
            </a:extLst>
          </p:cNvPr>
          <p:cNvSpPr txBox="1"/>
          <p:nvPr/>
        </p:nvSpPr>
        <p:spPr>
          <a:xfrm>
            <a:off x="-37525" y="987340"/>
            <a:ext cx="5744283" cy="3754361"/>
          </a:xfrm>
          <a:prstGeom prst="rect">
            <a:avLst/>
          </a:prstGeom>
          <a:noFill/>
        </p:spPr>
        <p:txBody>
          <a:bodyPr wrap="square" rtlCol="0">
            <a:spAutoFit/>
          </a:bodyPr>
          <a:lstStyle/>
          <a:p>
            <a:pPr marL="457200" marR="0" algn="just">
              <a:lnSpc>
                <a:spcPct val="107000"/>
              </a:lnSpc>
              <a:spcBef>
                <a:spcPts val="0"/>
              </a:spcBef>
              <a:spcAft>
                <a:spcPts val="0"/>
              </a:spcAft>
            </a:pPr>
            <a:r>
              <a:rPr lang="en-US" sz="3200" dirty="0">
                <a:effectLst/>
                <a:latin typeface="Calibri" panose="020F0502020204030204" pitchFamily="34" charset="0"/>
                <a:ea typeface="Calibri" panose="020F0502020204030204" pitchFamily="34" charset="0"/>
                <a:cs typeface="Times New Roman" panose="02020603050405020304" pitchFamily="18" charset="0"/>
              </a:rPr>
              <a:t>This lake is full of the heavy gases which look like a green fire from the sky. But at the surface of the lake there is the collection of the gases which release the green gas in the air which look like a green fire. </a:t>
            </a:r>
            <a:endParaRPr lang="en-US" sz="6000" dirty="0"/>
          </a:p>
        </p:txBody>
      </p:sp>
      <p:sp>
        <p:nvSpPr>
          <p:cNvPr id="3" name="AutoShape 2" descr="Store engulfed in striking green flames on Craiyon">
            <a:extLst>
              <a:ext uri="{FF2B5EF4-FFF2-40B4-BE49-F238E27FC236}">
                <a16:creationId xmlns:a16="http://schemas.microsoft.com/office/drawing/2014/main" id="{72F201CF-D068-4C7D-A8C4-66B22123D802}"/>
              </a:ext>
            </a:extLst>
          </p:cNvPr>
          <p:cNvSpPr>
            <a:spLocks noChangeAspect="1" noChangeArrowheads="1"/>
          </p:cNvSpPr>
          <p:nvPr/>
        </p:nvSpPr>
        <p:spPr bwMode="auto">
          <a:xfrm>
            <a:off x="4419599" y="233793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tore engulfed in striking green flames on Craiyon">
            <a:extLst>
              <a:ext uri="{FF2B5EF4-FFF2-40B4-BE49-F238E27FC236}">
                <a16:creationId xmlns:a16="http://schemas.microsoft.com/office/drawing/2014/main" id="{EBF19B77-E08D-4AC1-A077-ADB7B9FC9B34}"/>
              </a:ext>
            </a:extLst>
          </p:cNvPr>
          <p:cNvSpPr>
            <a:spLocks noChangeAspect="1" noChangeArrowheads="1"/>
          </p:cNvSpPr>
          <p:nvPr/>
        </p:nvSpPr>
        <p:spPr bwMode="auto">
          <a:xfrm>
            <a:off x="4571999" y="2571749"/>
            <a:ext cx="2686639" cy="26866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How To Make Green Flames">
            <a:extLst>
              <a:ext uri="{FF2B5EF4-FFF2-40B4-BE49-F238E27FC236}">
                <a16:creationId xmlns:a16="http://schemas.microsoft.com/office/drawing/2014/main" id="{F49B582E-8917-4B36-999A-48AE56651F38}"/>
              </a:ext>
            </a:extLst>
          </p:cNvPr>
          <p:cNvPicPr>
            <a:picLocks noChangeAspect="1" noChangeArrowheads="1"/>
          </p:cNvPicPr>
          <p:nvPr/>
        </p:nvPicPr>
        <p:blipFill>
          <a:blip r:embed="rId5">
            <a:alphaModFix amt="85000"/>
            <a:extLst>
              <a:ext uri="{BEBA8EAE-BF5A-486C-A8C5-ECC9F3942E4B}">
                <a14:imgProps xmlns:a14="http://schemas.microsoft.com/office/drawing/2010/main">
                  <a14:imgLayer r:embed="rId6">
                    <a14:imgEffect>
                      <a14:sharpenSoften amount="-25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229750" y="1090202"/>
            <a:ext cx="2243945" cy="29630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Google Shape;258;p33">
            <a:extLst>
              <a:ext uri="{FF2B5EF4-FFF2-40B4-BE49-F238E27FC236}">
                <a16:creationId xmlns:a16="http://schemas.microsoft.com/office/drawing/2014/main" id="{540405FF-6954-45B3-ABB0-B01D184D1F56}"/>
              </a:ext>
            </a:extLst>
          </p:cNvPr>
          <p:cNvSpPr txBox="1">
            <a:spLocks/>
          </p:cNvSpPr>
          <p:nvPr/>
        </p:nvSpPr>
        <p:spPr>
          <a:xfrm>
            <a:off x="395496" y="5492204"/>
            <a:ext cx="5191170" cy="172772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2"/>
                </a:solidFill>
                <a:latin typeface="Red Hat Display" panose="020B0604020202020204" charset="0"/>
                <a:ea typeface="Red Hat Display" panose="020B0604020202020204" charset="0"/>
                <a:cs typeface="Red Hat Display" panose="020B0604020202020204" charset="0"/>
              </a:rPr>
              <a:t>Metal Bird</a:t>
            </a:r>
            <a:endParaRPr lang="en-US" sz="1000" dirty="0">
              <a:solidFill>
                <a:schemeClr val="bg2"/>
              </a:solidFill>
              <a:latin typeface="Consolas" panose="020B0609020204030204" pitchFamily="49" charset="0"/>
            </a:endParaRPr>
          </a:p>
        </p:txBody>
      </p:sp>
      <p:sp>
        <p:nvSpPr>
          <p:cNvPr id="18" name="TextBox 17">
            <a:extLst>
              <a:ext uri="{FF2B5EF4-FFF2-40B4-BE49-F238E27FC236}">
                <a16:creationId xmlns:a16="http://schemas.microsoft.com/office/drawing/2014/main" id="{C3F49AFB-C043-4D8E-97BB-6A5561C67275}"/>
              </a:ext>
            </a:extLst>
          </p:cNvPr>
          <p:cNvSpPr txBox="1"/>
          <p:nvPr/>
        </p:nvSpPr>
        <p:spPr>
          <a:xfrm>
            <a:off x="-63448" y="6833243"/>
            <a:ext cx="5640589" cy="3296287"/>
          </a:xfrm>
          <a:prstGeom prst="rect">
            <a:avLst/>
          </a:prstGeom>
          <a:noFill/>
        </p:spPr>
        <p:txBody>
          <a:bodyPr wrap="square" rtlCol="0">
            <a:spAutoFit/>
          </a:bodyPr>
          <a:lstStyle/>
          <a:p>
            <a:pPr marL="457200" marR="0" algn="just">
              <a:lnSpc>
                <a:spcPct val="107000"/>
              </a:lnSpc>
              <a:spcBef>
                <a:spcPts val="0"/>
              </a:spcBef>
              <a:spcAft>
                <a:spcPts val="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The body of an eagle is converted into the metal. The color was white, tinged with green. At first the bird is look like made by metal but the feather was complete and flexible. Due to radium the bird converted into metal.</a:t>
            </a:r>
            <a:endParaRPr lang="en-US" sz="8000" dirty="0"/>
          </a:p>
        </p:txBody>
      </p:sp>
      <p:pic>
        <p:nvPicPr>
          <p:cNvPr id="19" name="Picture 18">
            <a:extLst>
              <a:ext uri="{FF2B5EF4-FFF2-40B4-BE49-F238E27FC236}">
                <a16:creationId xmlns:a16="http://schemas.microsoft.com/office/drawing/2014/main" id="{505E626A-0A38-4A87-B332-4E560557348B}"/>
              </a:ext>
            </a:extLst>
          </p:cNvPr>
          <p:cNvPicPr>
            <a:picLocks noChangeAspect="1"/>
          </p:cNvPicPr>
          <p:nvPr/>
        </p:nvPicPr>
        <p:blipFill>
          <a:blip r:embed="rId7"/>
          <a:stretch>
            <a:fillRect/>
          </a:stretch>
        </p:blipFill>
        <p:spPr>
          <a:xfrm>
            <a:off x="6039878" y="6900721"/>
            <a:ext cx="2712307" cy="2415929"/>
          </a:xfrm>
          <a:prstGeom prst="rect">
            <a:avLst/>
          </a:prstGeom>
        </p:spPr>
      </p:pic>
      <p:sp>
        <p:nvSpPr>
          <p:cNvPr id="20" name="Google Shape;258;p33">
            <a:extLst>
              <a:ext uri="{FF2B5EF4-FFF2-40B4-BE49-F238E27FC236}">
                <a16:creationId xmlns:a16="http://schemas.microsoft.com/office/drawing/2014/main" id="{ED8392E4-85A8-41A5-9656-85985B81ED0F}"/>
              </a:ext>
            </a:extLst>
          </p:cNvPr>
          <p:cNvSpPr txBox="1">
            <a:spLocks/>
          </p:cNvSpPr>
          <p:nvPr/>
        </p:nvSpPr>
        <p:spPr>
          <a:xfrm>
            <a:off x="367060" y="-5596313"/>
            <a:ext cx="5191170" cy="172772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2"/>
                </a:solidFill>
                <a:latin typeface="Red Hat Display" panose="020B0604020202020204" charset="0"/>
                <a:ea typeface="Red Hat Display" panose="020B0604020202020204" charset="0"/>
                <a:cs typeface="Red Hat Display" panose="020B0604020202020204" charset="0"/>
              </a:rPr>
              <a:t>Red Blood River</a:t>
            </a:r>
            <a:endParaRPr lang="en-US" sz="1000" dirty="0">
              <a:solidFill>
                <a:schemeClr val="bg2"/>
              </a:solidFill>
              <a:latin typeface="Consolas" panose="020B0609020204030204" pitchFamily="49" charset="0"/>
            </a:endParaRPr>
          </a:p>
        </p:txBody>
      </p:sp>
      <p:sp>
        <p:nvSpPr>
          <p:cNvPr id="21" name="TextBox 20">
            <a:extLst>
              <a:ext uri="{FF2B5EF4-FFF2-40B4-BE49-F238E27FC236}">
                <a16:creationId xmlns:a16="http://schemas.microsoft.com/office/drawing/2014/main" id="{276A519E-6C9B-4493-8701-0FD79FDA65F7}"/>
              </a:ext>
            </a:extLst>
          </p:cNvPr>
          <p:cNvSpPr txBox="1"/>
          <p:nvPr/>
        </p:nvSpPr>
        <p:spPr>
          <a:xfrm>
            <a:off x="-71470" y="-4030561"/>
            <a:ext cx="5548461" cy="5053050"/>
          </a:xfrm>
          <a:prstGeom prst="rect">
            <a:avLst/>
          </a:prstGeom>
          <a:noFill/>
        </p:spPr>
        <p:txBody>
          <a:bodyPr wrap="square" rtlCol="0">
            <a:spAutoFit/>
          </a:bodyPr>
          <a:lstStyle/>
          <a:p>
            <a:pPr marL="457200" marR="0">
              <a:lnSpc>
                <a:spcPct val="107000"/>
              </a:lnSpc>
              <a:spcBef>
                <a:spcPts val="0"/>
              </a:spcBef>
              <a:spcAft>
                <a:spcPts val="0"/>
              </a:spcAft>
            </a:pPr>
            <a:r>
              <a:rPr lang="en-US" sz="3200" kern="100" dirty="0">
                <a:effectLst/>
                <a:latin typeface="+mn-lt"/>
                <a:ea typeface="Calibri" panose="020F0502020204030204" pitchFamily="34" charset="0"/>
                <a:cs typeface="Times New Roman" panose="02020603050405020304" pitchFamily="18" charset="0"/>
              </a:rPr>
              <a:t>It is a small stream whose strangely red water flow into the pacific. The water of that river has the power of absorbing radium emissions.</a:t>
            </a:r>
          </a:p>
          <a:p>
            <a:pPr marL="457200" marR="0">
              <a:lnSpc>
                <a:spcPct val="107000"/>
              </a:lnSpc>
              <a:spcBef>
                <a:spcPts val="0"/>
              </a:spcBef>
              <a:spcAft>
                <a:spcPts val="800"/>
              </a:spcAft>
            </a:pPr>
            <a:r>
              <a:rPr lang="en-US" sz="3200" kern="100" dirty="0">
                <a:effectLst/>
                <a:latin typeface="+mn-lt"/>
                <a:ea typeface="Calibri" panose="020F0502020204030204" pitchFamily="34" charset="0"/>
                <a:cs typeface="Times New Roman" panose="02020603050405020304" pitchFamily="18" charset="0"/>
              </a:rPr>
              <a:t> </a:t>
            </a:r>
          </a:p>
          <a:p>
            <a:endParaRPr lang="en-US" sz="3600" dirty="0">
              <a:latin typeface="+mn-lt"/>
            </a:endParaRPr>
          </a:p>
          <a:p>
            <a:endParaRPr lang="en-US" sz="4000" dirty="0">
              <a:latin typeface="+mn-lt"/>
            </a:endParaRPr>
          </a:p>
        </p:txBody>
      </p:sp>
      <p:pic>
        <p:nvPicPr>
          <p:cNvPr id="22" name="Picture 2" descr="Photograph showing discolouration of the water at a section of the Outram River in Port Maria, St Mary. ">
            <a:extLst>
              <a:ext uri="{FF2B5EF4-FFF2-40B4-BE49-F238E27FC236}">
                <a16:creationId xmlns:a16="http://schemas.microsoft.com/office/drawing/2014/main" id="{2A13E3B0-6D59-4239-BBC8-891EE70EBD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9750" y="-3750043"/>
            <a:ext cx="2243946" cy="23098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8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54352597-7A6D-4235-B061-338BA26B56C2}"/>
              </a:ext>
            </a:extLst>
          </p:cNvPr>
          <p:cNvSpPr/>
          <p:nvPr/>
        </p:nvSpPr>
        <p:spPr>
          <a:xfrm>
            <a:off x="8600422" y="4074342"/>
            <a:ext cx="1001086" cy="964957"/>
          </a:xfrm>
          <a:prstGeom prst="ellipse">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 name="Google Shape;258;p33">
            <a:extLst>
              <a:ext uri="{FF2B5EF4-FFF2-40B4-BE49-F238E27FC236}">
                <a16:creationId xmlns:a16="http://schemas.microsoft.com/office/drawing/2014/main" id="{C0A342F3-CED2-4724-A7AE-5BD8CF1F5DE7}"/>
              </a:ext>
            </a:extLst>
          </p:cNvPr>
          <p:cNvSpPr txBox="1">
            <a:spLocks/>
          </p:cNvSpPr>
          <p:nvPr/>
        </p:nvSpPr>
        <p:spPr>
          <a:xfrm>
            <a:off x="545525" y="0"/>
            <a:ext cx="5191170" cy="172772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2"/>
                </a:solidFill>
                <a:latin typeface="Red Hat Display" panose="020B0604020202020204" charset="0"/>
                <a:ea typeface="Red Hat Display" panose="020B0604020202020204" charset="0"/>
                <a:cs typeface="Red Hat Display" panose="020B0604020202020204" charset="0"/>
              </a:rPr>
              <a:t>Metal Bird</a:t>
            </a:r>
            <a:endParaRPr lang="en-US" sz="1000" dirty="0">
              <a:solidFill>
                <a:schemeClr val="bg2"/>
              </a:solidFill>
              <a:latin typeface="Consolas" panose="020B0609020204030204" pitchFamily="49" charset="0"/>
            </a:endParaRPr>
          </a:p>
        </p:txBody>
      </p:sp>
      <p:pic>
        <p:nvPicPr>
          <p:cNvPr id="9" name="Graphic 8" descr="Video camera with solid fill">
            <a:extLst>
              <a:ext uri="{FF2B5EF4-FFF2-40B4-BE49-F238E27FC236}">
                <a16:creationId xmlns:a16="http://schemas.microsoft.com/office/drawing/2014/main" id="{B5D0B3DA-DBDF-4214-BF05-2DC326FF7A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6482" y="-2595109"/>
            <a:ext cx="1143002" cy="1143002"/>
          </a:xfrm>
          <a:prstGeom prst="rect">
            <a:avLst/>
          </a:prstGeom>
        </p:spPr>
      </p:pic>
      <p:sp>
        <p:nvSpPr>
          <p:cNvPr id="13" name="Oval 12">
            <a:extLst>
              <a:ext uri="{FF2B5EF4-FFF2-40B4-BE49-F238E27FC236}">
                <a16:creationId xmlns:a16="http://schemas.microsoft.com/office/drawing/2014/main" id="{AE9B78D7-498B-432C-85B4-14A3EBC3C2B1}"/>
              </a:ext>
            </a:extLst>
          </p:cNvPr>
          <p:cNvSpPr/>
          <p:nvPr/>
        </p:nvSpPr>
        <p:spPr>
          <a:xfrm rot="20916348">
            <a:off x="8842608" y="4569459"/>
            <a:ext cx="812576" cy="820600"/>
          </a:xfrm>
          <a:prstGeom prst="ellipse">
            <a:avLst/>
          </a:prstGeom>
          <a:noFill/>
          <a:ln w="254000">
            <a:solidFill>
              <a:srgbClr val="F4B8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4" name="Oval 13">
            <a:extLst>
              <a:ext uri="{FF2B5EF4-FFF2-40B4-BE49-F238E27FC236}">
                <a16:creationId xmlns:a16="http://schemas.microsoft.com/office/drawing/2014/main" id="{36E27EFC-8128-433F-AA35-75D8F58327F1}"/>
              </a:ext>
            </a:extLst>
          </p:cNvPr>
          <p:cNvSpPr/>
          <p:nvPr/>
        </p:nvSpPr>
        <p:spPr>
          <a:xfrm>
            <a:off x="8677032" y="-505085"/>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Oval 14">
            <a:extLst>
              <a:ext uri="{FF2B5EF4-FFF2-40B4-BE49-F238E27FC236}">
                <a16:creationId xmlns:a16="http://schemas.microsoft.com/office/drawing/2014/main" id="{54E5E8FE-0DF9-4C41-8D83-47F771CBAEE5}"/>
              </a:ext>
            </a:extLst>
          </p:cNvPr>
          <p:cNvSpPr/>
          <p:nvPr/>
        </p:nvSpPr>
        <p:spPr>
          <a:xfrm>
            <a:off x="9009293" y="1028877"/>
            <a:ext cx="379640" cy="379640"/>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Oval 15">
            <a:extLst>
              <a:ext uri="{FF2B5EF4-FFF2-40B4-BE49-F238E27FC236}">
                <a16:creationId xmlns:a16="http://schemas.microsoft.com/office/drawing/2014/main" id="{7FB2F5CD-5FED-4E1D-9110-2C2388AC3953}"/>
              </a:ext>
            </a:extLst>
          </p:cNvPr>
          <p:cNvSpPr/>
          <p:nvPr/>
        </p:nvSpPr>
        <p:spPr>
          <a:xfrm>
            <a:off x="8356534" y="1458045"/>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6" name="TextBox 5">
            <a:extLst>
              <a:ext uri="{FF2B5EF4-FFF2-40B4-BE49-F238E27FC236}">
                <a16:creationId xmlns:a16="http://schemas.microsoft.com/office/drawing/2014/main" id="{F78A8553-26D1-4FA6-AC85-0935DAFF9814}"/>
              </a:ext>
            </a:extLst>
          </p:cNvPr>
          <p:cNvSpPr txBox="1"/>
          <p:nvPr/>
        </p:nvSpPr>
        <p:spPr>
          <a:xfrm>
            <a:off x="86581" y="1341039"/>
            <a:ext cx="5640589" cy="3296287"/>
          </a:xfrm>
          <a:prstGeom prst="rect">
            <a:avLst/>
          </a:prstGeom>
          <a:noFill/>
        </p:spPr>
        <p:txBody>
          <a:bodyPr wrap="square" rtlCol="0">
            <a:spAutoFit/>
          </a:bodyPr>
          <a:lstStyle/>
          <a:p>
            <a:pPr marL="457200" marR="0" algn="just">
              <a:lnSpc>
                <a:spcPct val="107000"/>
              </a:lnSpc>
              <a:spcBef>
                <a:spcPts val="0"/>
              </a:spcBef>
              <a:spcAft>
                <a:spcPts val="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The body of an eagle is converted into the metal. The color was white, tinged with green. At first the bird is look like made by metal but the feather was complete and flexible. Due to radium the bird converted into metal.</a:t>
            </a:r>
            <a:endParaRPr lang="en-US" sz="8000" dirty="0"/>
          </a:p>
        </p:txBody>
      </p:sp>
      <p:sp>
        <p:nvSpPr>
          <p:cNvPr id="3" name="AutoShape 2" descr="Store engulfed in striking green flames on Craiyon">
            <a:extLst>
              <a:ext uri="{FF2B5EF4-FFF2-40B4-BE49-F238E27FC236}">
                <a16:creationId xmlns:a16="http://schemas.microsoft.com/office/drawing/2014/main" id="{72F201CF-D068-4C7D-A8C4-66B22123D80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tore engulfed in striking green flames on Craiyon">
            <a:extLst>
              <a:ext uri="{FF2B5EF4-FFF2-40B4-BE49-F238E27FC236}">
                <a16:creationId xmlns:a16="http://schemas.microsoft.com/office/drawing/2014/main" id="{EBF19B77-E08D-4AC1-A077-ADB7B9FC9B34}"/>
              </a:ext>
            </a:extLst>
          </p:cNvPr>
          <p:cNvSpPr>
            <a:spLocks noChangeAspect="1" noChangeArrowheads="1"/>
          </p:cNvSpPr>
          <p:nvPr/>
        </p:nvSpPr>
        <p:spPr bwMode="auto">
          <a:xfrm>
            <a:off x="4571999" y="2571749"/>
            <a:ext cx="2686639" cy="26866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959ACDB2-AA32-48AA-A8FE-493C6095C419}"/>
              </a:ext>
            </a:extLst>
          </p:cNvPr>
          <p:cNvPicPr>
            <a:picLocks noChangeAspect="1"/>
          </p:cNvPicPr>
          <p:nvPr/>
        </p:nvPicPr>
        <p:blipFill>
          <a:blip r:embed="rId5"/>
          <a:stretch>
            <a:fillRect/>
          </a:stretch>
        </p:blipFill>
        <p:spPr>
          <a:xfrm>
            <a:off x="6189907" y="1408517"/>
            <a:ext cx="2712307" cy="2415929"/>
          </a:xfrm>
          <a:prstGeom prst="rect">
            <a:avLst/>
          </a:prstGeom>
        </p:spPr>
      </p:pic>
      <p:sp>
        <p:nvSpPr>
          <p:cNvPr id="17" name="Google Shape;258;p33">
            <a:extLst>
              <a:ext uri="{FF2B5EF4-FFF2-40B4-BE49-F238E27FC236}">
                <a16:creationId xmlns:a16="http://schemas.microsoft.com/office/drawing/2014/main" id="{963794E3-7C64-41AA-BF78-695867C46321}"/>
              </a:ext>
            </a:extLst>
          </p:cNvPr>
          <p:cNvSpPr txBox="1">
            <a:spLocks/>
          </p:cNvSpPr>
          <p:nvPr/>
        </p:nvSpPr>
        <p:spPr>
          <a:xfrm>
            <a:off x="257281" y="-5557463"/>
            <a:ext cx="5191170" cy="172772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2"/>
                </a:solidFill>
                <a:latin typeface="Red Hat Display" panose="020B0604020202020204" charset="0"/>
                <a:ea typeface="Red Hat Display" panose="020B0604020202020204" charset="0"/>
                <a:cs typeface="Red Hat Display" panose="020B0604020202020204" charset="0"/>
              </a:rPr>
              <a:t>Green Lake</a:t>
            </a:r>
            <a:endParaRPr lang="en-US" sz="1000" dirty="0">
              <a:solidFill>
                <a:schemeClr val="bg2"/>
              </a:solidFill>
              <a:latin typeface="Consolas" panose="020B0609020204030204" pitchFamily="49" charset="0"/>
            </a:endParaRPr>
          </a:p>
        </p:txBody>
      </p:sp>
      <p:sp>
        <p:nvSpPr>
          <p:cNvPr id="18" name="TextBox 17">
            <a:extLst>
              <a:ext uri="{FF2B5EF4-FFF2-40B4-BE49-F238E27FC236}">
                <a16:creationId xmlns:a16="http://schemas.microsoft.com/office/drawing/2014/main" id="{76BD94DA-692B-4055-AD22-982C849A973F}"/>
              </a:ext>
            </a:extLst>
          </p:cNvPr>
          <p:cNvSpPr txBox="1"/>
          <p:nvPr/>
        </p:nvSpPr>
        <p:spPr>
          <a:xfrm>
            <a:off x="-154686" y="-4414701"/>
            <a:ext cx="5744283" cy="3754361"/>
          </a:xfrm>
          <a:prstGeom prst="rect">
            <a:avLst/>
          </a:prstGeom>
          <a:noFill/>
        </p:spPr>
        <p:txBody>
          <a:bodyPr wrap="square" rtlCol="0">
            <a:spAutoFit/>
          </a:bodyPr>
          <a:lstStyle/>
          <a:p>
            <a:pPr marL="457200" marR="0" algn="just">
              <a:lnSpc>
                <a:spcPct val="107000"/>
              </a:lnSpc>
              <a:spcBef>
                <a:spcPts val="0"/>
              </a:spcBef>
              <a:spcAft>
                <a:spcPts val="0"/>
              </a:spcAft>
            </a:pPr>
            <a:r>
              <a:rPr lang="en-US" sz="3200" dirty="0">
                <a:effectLst/>
                <a:latin typeface="Calibri" panose="020F0502020204030204" pitchFamily="34" charset="0"/>
                <a:ea typeface="Calibri" panose="020F0502020204030204" pitchFamily="34" charset="0"/>
                <a:cs typeface="Times New Roman" panose="02020603050405020304" pitchFamily="18" charset="0"/>
              </a:rPr>
              <a:t>This lake is full of the heavy gases which look like a green fire from the sky. But at the surface of the lake there is the collection of the gases which release the green gas in the air which look like a green fire. </a:t>
            </a:r>
            <a:endParaRPr lang="en-US" sz="6000" dirty="0"/>
          </a:p>
        </p:txBody>
      </p:sp>
      <p:pic>
        <p:nvPicPr>
          <p:cNvPr id="19" name="Picture 6" descr="How To Make Green Flames">
            <a:extLst>
              <a:ext uri="{FF2B5EF4-FFF2-40B4-BE49-F238E27FC236}">
                <a16:creationId xmlns:a16="http://schemas.microsoft.com/office/drawing/2014/main" id="{DE9B8322-BBA8-4BA0-B09F-DC4FA9158E57}"/>
              </a:ext>
            </a:extLst>
          </p:cNvPr>
          <p:cNvPicPr>
            <a:picLocks noChangeAspect="1" noChangeArrowheads="1"/>
          </p:cNvPicPr>
          <p:nvPr/>
        </p:nvPicPr>
        <p:blipFill>
          <a:blip r:embed="rId6">
            <a:alphaModFix amt="85000"/>
            <a:extLst>
              <a:ext uri="{BEBA8EAE-BF5A-486C-A8C5-ECC9F3942E4B}">
                <a14:imgProps xmlns:a14="http://schemas.microsoft.com/office/drawing/2010/main">
                  <a14:imgLayer r:embed="rId7">
                    <a14:imgEffect>
                      <a14:sharpenSoften amount="-25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189907" y="-3764675"/>
            <a:ext cx="1566261" cy="20682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Google Shape;258;p33">
            <a:extLst>
              <a:ext uri="{FF2B5EF4-FFF2-40B4-BE49-F238E27FC236}">
                <a16:creationId xmlns:a16="http://schemas.microsoft.com/office/drawing/2014/main" id="{F115321F-F971-4080-8801-A295DD8E9952}"/>
              </a:ext>
            </a:extLst>
          </p:cNvPr>
          <p:cNvSpPr txBox="1">
            <a:spLocks/>
          </p:cNvSpPr>
          <p:nvPr/>
        </p:nvSpPr>
        <p:spPr>
          <a:xfrm>
            <a:off x="486983" y="5401084"/>
            <a:ext cx="5191170" cy="172772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2"/>
                </a:solidFill>
                <a:latin typeface="Red Hat Display" panose="020B0604020202020204" charset="0"/>
                <a:ea typeface="Red Hat Display" panose="020B0604020202020204" charset="0"/>
                <a:cs typeface="Red Hat Display" panose="020B0604020202020204" charset="0"/>
              </a:rPr>
              <a:t>Purple Berries</a:t>
            </a:r>
            <a:endParaRPr lang="en-US" sz="1000" dirty="0">
              <a:solidFill>
                <a:schemeClr val="bg2"/>
              </a:solidFill>
              <a:latin typeface="Consolas" panose="020B0609020204030204" pitchFamily="49" charset="0"/>
            </a:endParaRPr>
          </a:p>
        </p:txBody>
      </p:sp>
      <p:sp>
        <p:nvSpPr>
          <p:cNvPr id="21" name="TextBox 20">
            <a:extLst>
              <a:ext uri="{FF2B5EF4-FFF2-40B4-BE49-F238E27FC236}">
                <a16:creationId xmlns:a16="http://schemas.microsoft.com/office/drawing/2014/main" id="{7E48F8B4-4690-462D-8026-D7109610D219}"/>
              </a:ext>
            </a:extLst>
          </p:cNvPr>
          <p:cNvSpPr txBox="1"/>
          <p:nvPr/>
        </p:nvSpPr>
        <p:spPr>
          <a:xfrm>
            <a:off x="51384" y="6868228"/>
            <a:ext cx="5985653" cy="3757311"/>
          </a:xfrm>
          <a:prstGeom prst="rect">
            <a:avLst/>
          </a:prstGeom>
          <a:noFill/>
        </p:spPr>
        <p:txBody>
          <a:bodyPr wrap="square" rtlCol="0">
            <a:spAutoFit/>
          </a:bodyPr>
          <a:lstStyle/>
          <a:p>
            <a:pPr marL="457200" marR="0" algn="just">
              <a:lnSpc>
                <a:spcPct val="107000"/>
              </a:lnSpc>
              <a:spcBef>
                <a:spcPts val="0"/>
              </a:spcBef>
              <a:spcAft>
                <a:spcPts val="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The plant of that berries has thick narrow leaves, dotted with clusters of small pink blooms. They had a salty, metallic taste. The plants were able to exist there only because they had been so developed that they produced compounds counteracting the metal -forming. </a:t>
            </a:r>
            <a:endParaRPr lang="en-US" sz="9600" dirty="0"/>
          </a:p>
        </p:txBody>
      </p:sp>
      <p:pic>
        <p:nvPicPr>
          <p:cNvPr id="22" name="Picture 2" descr="Berries in your garden: which ones are poisonous? | The Australian">
            <a:extLst>
              <a:ext uri="{FF2B5EF4-FFF2-40B4-BE49-F238E27FC236}">
                <a16:creationId xmlns:a16="http://schemas.microsoft.com/office/drawing/2014/main" id="{75D0C69B-13FF-4FAA-BC03-A187550DB0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3136" y="7456566"/>
            <a:ext cx="1411003" cy="18256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57015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54352597-7A6D-4235-B061-338BA26B56C2}"/>
              </a:ext>
            </a:extLst>
          </p:cNvPr>
          <p:cNvSpPr/>
          <p:nvPr/>
        </p:nvSpPr>
        <p:spPr>
          <a:xfrm>
            <a:off x="8833277" y="4103102"/>
            <a:ext cx="1001086" cy="964957"/>
          </a:xfrm>
          <a:prstGeom prst="ellipse">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 name="Google Shape;258;p33">
            <a:extLst>
              <a:ext uri="{FF2B5EF4-FFF2-40B4-BE49-F238E27FC236}">
                <a16:creationId xmlns:a16="http://schemas.microsoft.com/office/drawing/2014/main" id="{C0A342F3-CED2-4724-A7AE-5BD8CF1F5DE7}"/>
              </a:ext>
            </a:extLst>
          </p:cNvPr>
          <p:cNvSpPr txBox="1">
            <a:spLocks/>
          </p:cNvSpPr>
          <p:nvPr/>
        </p:nvSpPr>
        <p:spPr>
          <a:xfrm>
            <a:off x="249430" y="-426746"/>
            <a:ext cx="5191170" cy="172772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2"/>
                </a:solidFill>
                <a:latin typeface="Red Hat Display" panose="020B0604020202020204" charset="0"/>
                <a:ea typeface="Red Hat Display" panose="020B0604020202020204" charset="0"/>
                <a:cs typeface="Red Hat Display" panose="020B0604020202020204" charset="0"/>
              </a:rPr>
              <a:t>Purple Berries</a:t>
            </a:r>
            <a:endParaRPr lang="en-US" sz="1000" dirty="0">
              <a:solidFill>
                <a:schemeClr val="bg2"/>
              </a:solidFill>
              <a:latin typeface="Consolas" panose="020B0609020204030204" pitchFamily="49" charset="0"/>
            </a:endParaRPr>
          </a:p>
        </p:txBody>
      </p:sp>
      <p:pic>
        <p:nvPicPr>
          <p:cNvPr id="9" name="Graphic 8" descr="Video camera with solid fill">
            <a:extLst>
              <a:ext uri="{FF2B5EF4-FFF2-40B4-BE49-F238E27FC236}">
                <a16:creationId xmlns:a16="http://schemas.microsoft.com/office/drawing/2014/main" id="{B5D0B3DA-DBDF-4214-BF05-2DC326FF7A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6482" y="-2595109"/>
            <a:ext cx="1143002" cy="1143002"/>
          </a:xfrm>
          <a:prstGeom prst="rect">
            <a:avLst/>
          </a:prstGeom>
        </p:spPr>
      </p:pic>
      <p:sp>
        <p:nvSpPr>
          <p:cNvPr id="13" name="Oval 12">
            <a:extLst>
              <a:ext uri="{FF2B5EF4-FFF2-40B4-BE49-F238E27FC236}">
                <a16:creationId xmlns:a16="http://schemas.microsoft.com/office/drawing/2014/main" id="{AE9B78D7-498B-432C-85B4-14A3EBC3C2B1}"/>
              </a:ext>
            </a:extLst>
          </p:cNvPr>
          <p:cNvSpPr/>
          <p:nvPr/>
        </p:nvSpPr>
        <p:spPr>
          <a:xfrm rot="20916348">
            <a:off x="8737712" y="5167936"/>
            <a:ext cx="812576" cy="820600"/>
          </a:xfrm>
          <a:prstGeom prst="ellipse">
            <a:avLst/>
          </a:prstGeom>
          <a:noFill/>
          <a:ln w="254000">
            <a:solidFill>
              <a:srgbClr val="F4B8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4" name="Oval 13">
            <a:extLst>
              <a:ext uri="{FF2B5EF4-FFF2-40B4-BE49-F238E27FC236}">
                <a16:creationId xmlns:a16="http://schemas.microsoft.com/office/drawing/2014/main" id="{36E27EFC-8128-433F-AA35-75D8F58327F1}"/>
              </a:ext>
            </a:extLst>
          </p:cNvPr>
          <p:cNvSpPr/>
          <p:nvPr/>
        </p:nvSpPr>
        <p:spPr>
          <a:xfrm>
            <a:off x="8873218" y="-650422"/>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Oval 14">
            <a:extLst>
              <a:ext uri="{FF2B5EF4-FFF2-40B4-BE49-F238E27FC236}">
                <a16:creationId xmlns:a16="http://schemas.microsoft.com/office/drawing/2014/main" id="{54E5E8FE-0DF9-4C41-8D83-47F771CBAEE5}"/>
              </a:ext>
            </a:extLst>
          </p:cNvPr>
          <p:cNvSpPr/>
          <p:nvPr/>
        </p:nvSpPr>
        <p:spPr>
          <a:xfrm>
            <a:off x="9144000" y="1745917"/>
            <a:ext cx="379640" cy="379640"/>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Oval 15">
            <a:extLst>
              <a:ext uri="{FF2B5EF4-FFF2-40B4-BE49-F238E27FC236}">
                <a16:creationId xmlns:a16="http://schemas.microsoft.com/office/drawing/2014/main" id="{7FB2F5CD-5FED-4E1D-9110-2C2388AC3953}"/>
              </a:ext>
            </a:extLst>
          </p:cNvPr>
          <p:cNvSpPr/>
          <p:nvPr/>
        </p:nvSpPr>
        <p:spPr>
          <a:xfrm>
            <a:off x="8742807" y="361234"/>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6" name="TextBox 5">
            <a:extLst>
              <a:ext uri="{FF2B5EF4-FFF2-40B4-BE49-F238E27FC236}">
                <a16:creationId xmlns:a16="http://schemas.microsoft.com/office/drawing/2014/main" id="{F78A8553-26D1-4FA6-AC85-0935DAFF9814}"/>
              </a:ext>
            </a:extLst>
          </p:cNvPr>
          <p:cNvSpPr txBox="1"/>
          <p:nvPr/>
        </p:nvSpPr>
        <p:spPr>
          <a:xfrm>
            <a:off x="-186169" y="1040398"/>
            <a:ext cx="5985653" cy="3757311"/>
          </a:xfrm>
          <a:prstGeom prst="rect">
            <a:avLst/>
          </a:prstGeom>
          <a:noFill/>
        </p:spPr>
        <p:txBody>
          <a:bodyPr wrap="square" rtlCol="0">
            <a:spAutoFit/>
          </a:bodyPr>
          <a:lstStyle/>
          <a:p>
            <a:pPr marL="457200" marR="0" algn="just">
              <a:lnSpc>
                <a:spcPct val="107000"/>
              </a:lnSpc>
              <a:spcBef>
                <a:spcPts val="0"/>
              </a:spcBef>
              <a:spcAft>
                <a:spcPts val="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The plant of that berries has thick narrow leaves, dotted with clusters of small pink blooms. They had a salty, metallic taste. The plants were able to exist there only because they had been so developed that they produced compounds counteracting the metal -forming. </a:t>
            </a:r>
            <a:endParaRPr lang="en-US" sz="9600" dirty="0"/>
          </a:p>
        </p:txBody>
      </p:sp>
      <p:sp>
        <p:nvSpPr>
          <p:cNvPr id="3" name="AutoShape 2" descr="Store engulfed in striking green flames on Craiyon">
            <a:extLst>
              <a:ext uri="{FF2B5EF4-FFF2-40B4-BE49-F238E27FC236}">
                <a16:creationId xmlns:a16="http://schemas.microsoft.com/office/drawing/2014/main" id="{72F201CF-D068-4C7D-A8C4-66B22123D80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tore engulfed in striking green flames on Craiyon">
            <a:extLst>
              <a:ext uri="{FF2B5EF4-FFF2-40B4-BE49-F238E27FC236}">
                <a16:creationId xmlns:a16="http://schemas.microsoft.com/office/drawing/2014/main" id="{EBF19B77-E08D-4AC1-A077-ADB7B9FC9B34}"/>
              </a:ext>
            </a:extLst>
          </p:cNvPr>
          <p:cNvSpPr>
            <a:spLocks noChangeAspect="1" noChangeArrowheads="1"/>
          </p:cNvSpPr>
          <p:nvPr/>
        </p:nvSpPr>
        <p:spPr bwMode="auto">
          <a:xfrm>
            <a:off x="5638346" y="2571749"/>
            <a:ext cx="1620292" cy="153135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descr="Berries in your garden: which ones are poisonous? | The Australian">
            <a:extLst>
              <a:ext uri="{FF2B5EF4-FFF2-40B4-BE49-F238E27FC236}">
                <a16:creationId xmlns:a16="http://schemas.microsoft.com/office/drawing/2014/main" id="{F60F676E-86C8-463C-9273-830D88C92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7612" y="809971"/>
            <a:ext cx="2557049" cy="33085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Google Shape;258;p33">
            <a:extLst>
              <a:ext uri="{FF2B5EF4-FFF2-40B4-BE49-F238E27FC236}">
                <a16:creationId xmlns:a16="http://schemas.microsoft.com/office/drawing/2014/main" id="{BF900B80-F5E4-4D55-87E9-87609DDD650E}"/>
              </a:ext>
            </a:extLst>
          </p:cNvPr>
          <p:cNvSpPr txBox="1">
            <a:spLocks/>
          </p:cNvSpPr>
          <p:nvPr/>
        </p:nvSpPr>
        <p:spPr>
          <a:xfrm>
            <a:off x="409133" y="-4919693"/>
            <a:ext cx="5191170" cy="172772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2"/>
                </a:solidFill>
                <a:latin typeface="Red Hat Display" panose="020B0604020202020204" charset="0"/>
                <a:ea typeface="Red Hat Display" panose="020B0604020202020204" charset="0"/>
                <a:cs typeface="Red Hat Display" panose="020B0604020202020204" charset="0"/>
              </a:rPr>
              <a:t>Metal Bird</a:t>
            </a:r>
            <a:endParaRPr lang="en-US" sz="1000" dirty="0">
              <a:solidFill>
                <a:schemeClr val="bg2"/>
              </a:solidFill>
              <a:latin typeface="Consolas" panose="020B0609020204030204" pitchFamily="49" charset="0"/>
            </a:endParaRPr>
          </a:p>
        </p:txBody>
      </p:sp>
      <p:sp>
        <p:nvSpPr>
          <p:cNvPr id="18" name="TextBox 17">
            <a:extLst>
              <a:ext uri="{FF2B5EF4-FFF2-40B4-BE49-F238E27FC236}">
                <a16:creationId xmlns:a16="http://schemas.microsoft.com/office/drawing/2014/main" id="{1C8F3FC5-2023-405D-91B5-9AAC27E982E4}"/>
              </a:ext>
            </a:extLst>
          </p:cNvPr>
          <p:cNvSpPr txBox="1"/>
          <p:nvPr/>
        </p:nvSpPr>
        <p:spPr>
          <a:xfrm>
            <a:off x="-49811" y="-3578654"/>
            <a:ext cx="5640589" cy="3296287"/>
          </a:xfrm>
          <a:prstGeom prst="rect">
            <a:avLst/>
          </a:prstGeom>
          <a:noFill/>
        </p:spPr>
        <p:txBody>
          <a:bodyPr wrap="square" rtlCol="0">
            <a:spAutoFit/>
          </a:bodyPr>
          <a:lstStyle/>
          <a:p>
            <a:pPr marL="457200" marR="0" algn="just">
              <a:lnSpc>
                <a:spcPct val="107000"/>
              </a:lnSpc>
              <a:spcBef>
                <a:spcPts val="0"/>
              </a:spcBef>
              <a:spcAft>
                <a:spcPts val="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The body of an eagle is converted into the metal. The color was white, tinged with green. At first the bird is look like made by metal but the feather was complete and flexible. Due to radium the bird converted into metal.</a:t>
            </a:r>
            <a:endParaRPr lang="en-US" sz="8000" dirty="0"/>
          </a:p>
        </p:txBody>
      </p:sp>
      <p:pic>
        <p:nvPicPr>
          <p:cNvPr id="19" name="Picture 18">
            <a:extLst>
              <a:ext uri="{FF2B5EF4-FFF2-40B4-BE49-F238E27FC236}">
                <a16:creationId xmlns:a16="http://schemas.microsoft.com/office/drawing/2014/main" id="{FE9C875C-3768-42C5-9F35-CEAE9E96AE25}"/>
              </a:ext>
            </a:extLst>
          </p:cNvPr>
          <p:cNvPicPr>
            <a:picLocks noChangeAspect="1"/>
          </p:cNvPicPr>
          <p:nvPr/>
        </p:nvPicPr>
        <p:blipFill>
          <a:blip r:embed="rId6"/>
          <a:stretch>
            <a:fillRect/>
          </a:stretch>
        </p:blipFill>
        <p:spPr>
          <a:xfrm>
            <a:off x="6373940" y="-2745229"/>
            <a:ext cx="1620293" cy="1443241"/>
          </a:xfrm>
          <a:prstGeom prst="rect">
            <a:avLst/>
          </a:prstGeom>
        </p:spPr>
      </p:pic>
      <p:sp>
        <p:nvSpPr>
          <p:cNvPr id="20" name="Google Shape;258;p33">
            <a:extLst>
              <a:ext uri="{FF2B5EF4-FFF2-40B4-BE49-F238E27FC236}">
                <a16:creationId xmlns:a16="http://schemas.microsoft.com/office/drawing/2014/main" id="{2793D52D-93A0-442D-AB88-59E2E28A856E}"/>
              </a:ext>
            </a:extLst>
          </p:cNvPr>
          <p:cNvSpPr txBox="1">
            <a:spLocks/>
          </p:cNvSpPr>
          <p:nvPr/>
        </p:nvSpPr>
        <p:spPr>
          <a:xfrm>
            <a:off x="227786" y="5256613"/>
            <a:ext cx="5191170" cy="172772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2"/>
                </a:solidFill>
                <a:latin typeface="Red Hat Display" panose="020B0604020202020204" charset="0"/>
                <a:ea typeface="Red Hat Display" panose="020B0604020202020204" charset="0"/>
                <a:cs typeface="Red Hat Display" panose="020B0604020202020204" charset="0"/>
              </a:rPr>
              <a:t>Crystal  Entity</a:t>
            </a:r>
            <a:endParaRPr lang="en-US" sz="1000" dirty="0">
              <a:solidFill>
                <a:schemeClr val="bg2"/>
              </a:solidFill>
              <a:latin typeface="Consolas" panose="020B0609020204030204" pitchFamily="49" charset="0"/>
            </a:endParaRPr>
          </a:p>
        </p:txBody>
      </p:sp>
      <p:sp>
        <p:nvSpPr>
          <p:cNvPr id="21" name="TextBox 20">
            <a:extLst>
              <a:ext uri="{FF2B5EF4-FFF2-40B4-BE49-F238E27FC236}">
                <a16:creationId xmlns:a16="http://schemas.microsoft.com/office/drawing/2014/main" id="{9D414983-7FA6-4985-97EA-F31B2FE681D1}"/>
              </a:ext>
            </a:extLst>
          </p:cNvPr>
          <p:cNvSpPr txBox="1"/>
          <p:nvPr/>
        </p:nvSpPr>
        <p:spPr>
          <a:xfrm>
            <a:off x="-186169" y="6653087"/>
            <a:ext cx="5554404" cy="3296287"/>
          </a:xfrm>
          <a:prstGeom prst="rect">
            <a:avLst/>
          </a:prstGeom>
          <a:noFill/>
        </p:spPr>
        <p:txBody>
          <a:bodyPr wrap="square" rtlCol="0">
            <a:spAutoFit/>
          </a:bodyPr>
          <a:lstStyle/>
          <a:p>
            <a:pPr marL="457200" marR="0">
              <a:lnSpc>
                <a:spcPct val="107000"/>
              </a:lnSpc>
              <a:spcBef>
                <a:spcPts val="0"/>
              </a:spcBef>
              <a:spcAft>
                <a:spcPts val="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Story talks about an entity which don’t look familiar to human and so it is referred as an </a:t>
            </a:r>
            <a:r>
              <a:rPr lang="en-US" sz="2800" i="1" dirty="0">
                <a:effectLst/>
                <a:latin typeface="Calibri" panose="020F0502020204030204" pitchFamily="34" charset="0"/>
                <a:ea typeface="Calibri" panose="020F0502020204030204" pitchFamily="34" charset="0"/>
                <a:cs typeface="Times New Roman" panose="02020603050405020304" pitchFamily="18" charset="0"/>
              </a:rPr>
              <a:t>Alien</a:t>
            </a:r>
            <a:r>
              <a:rPr lang="en-US" sz="2800" dirty="0">
                <a:effectLst/>
                <a:latin typeface="Calibri" panose="020F0502020204030204" pitchFamily="34" charset="0"/>
                <a:ea typeface="Calibri" panose="020F0502020204030204" pitchFamily="34" charset="0"/>
                <a:cs typeface="Times New Roman" panose="02020603050405020304" pitchFamily="18" charset="0"/>
              </a:rPr>
              <a:t>. The</a:t>
            </a:r>
            <a:r>
              <a:rPr lang="en-US" sz="2800" dirty="0">
                <a:latin typeface="Calibri" panose="020F0502020204030204" pitchFamily="34" charset="0"/>
                <a:ea typeface="Calibri" panose="020F0502020204030204" pitchFamily="34" charset="0"/>
                <a:cs typeface="Times New Roman" panose="02020603050405020304" pitchFamily="18" charset="0"/>
              </a:rPr>
              <a:t> entity</a:t>
            </a:r>
            <a:r>
              <a:rPr lang="en-US" sz="2800" dirty="0">
                <a:effectLst/>
                <a:latin typeface="Calibri" panose="020F0502020204030204" pitchFamily="34" charset="0"/>
                <a:ea typeface="Calibri" panose="020F0502020204030204" pitchFamily="34" charset="0"/>
                <a:cs typeface="Times New Roman" panose="02020603050405020304" pitchFamily="18" charset="0"/>
              </a:rPr>
              <a:t> which has a great-six-sided, upright prism of red, a dozen feet in length, it was six-pointed structure like a snowflake </a:t>
            </a:r>
            <a:endParaRPr lang="en-US" sz="16600" dirty="0"/>
          </a:p>
        </p:txBody>
      </p:sp>
      <p:pic>
        <p:nvPicPr>
          <p:cNvPr id="22" name="Picture 21">
            <a:extLst>
              <a:ext uri="{FF2B5EF4-FFF2-40B4-BE49-F238E27FC236}">
                <a16:creationId xmlns:a16="http://schemas.microsoft.com/office/drawing/2014/main" id="{5529D5CF-5B5B-4197-9C45-DA64D53E6FD3}"/>
              </a:ext>
            </a:extLst>
          </p:cNvPr>
          <p:cNvPicPr>
            <a:picLocks noChangeAspect="1"/>
          </p:cNvPicPr>
          <p:nvPr/>
        </p:nvPicPr>
        <p:blipFill>
          <a:blip r:embed="rId7"/>
          <a:stretch>
            <a:fillRect/>
          </a:stretch>
        </p:blipFill>
        <p:spPr>
          <a:xfrm>
            <a:off x="8376267" y="4917030"/>
            <a:ext cx="1915106" cy="1322411"/>
          </a:xfrm>
          <a:prstGeom prst="rect">
            <a:avLst/>
          </a:prstGeom>
        </p:spPr>
      </p:pic>
    </p:spTree>
    <p:extLst>
      <p:ext uri="{BB962C8B-B14F-4D97-AF65-F5344CB8AC3E}">
        <p14:creationId xmlns:p14="http://schemas.microsoft.com/office/powerpoint/2010/main" val="2010928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54352597-7A6D-4235-B061-338BA26B56C2}"/>
              </a:ext>
            </a:extLst>
          </p:cNvPr>
          <p:cNvSpPr/>
          <p:nvPr/>
        </p:nvSpPr>
        <p:spPr>
          <a:xfrm>
            <a:off x="8600422" y="4074342"/>
            <a:ext cx="1001086" cy="964957"/>
          </a:xfrm>
          <a:prstGeom prst="ellipse">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 name="Google Shape;258;p33">
            <a:extLst>
              <a:ext uri="{FF2B5EF4-FFF2-40B4-BE49-F238E27FC236}">
                <a16:creationId xmlns:a16="http://schemas.microsoft.com/office/drawing/2014/main" id="{C0A342F3-CED2-4724-A7AE-5BD8CF1F5DE7}"/>
              </a:ext>
            </a:extLst>
          </p:cNvPr>
          <p:cNvSpPr txBox="1">
            <a:spLocks/>
          </p:cNvSpPr>
          <p:nvPr/>
        </p:nvSpPr>
        <p:spPr>
          <a:xfrm>
            <a:off x="371171" y="-169933"/>
            <a:ext cx="5191170" cy="172772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2"/>
                </a:solidFill>
                <a:latin typeface="Red Hat Display" panose="020B0604020202020204" charset="0"/>
                <a:ea typeface="Red Hat Display" panose="020B0604020202020204" charset="0"/>
                <a:cs typeface="Red Hat Display" panose="020B0604020202020204" charset="0"/>
              </a:rPr>
              <a:t>Crystal  Entity</a:t>
            </a:r>
            <a:endParaRPr lang="en-US" sz="1000" dirty="0">
              <a:solidFill>
                <a:schemeClr val="bg2"/>
              </a:solidFill>
              <a:latin typeface="Consolas" panose="020B0609020204030204" pitchFamily="49" charset="0"/>
            </a:endParaRPr>
          </a:p>
        </p:txBody>
      </p:sp>
      <p:pic>
        <p:nvPicPr>
          <p:cNvPr id="22" name="Picture 21">
            <a:extLst>
              <a:ext uri="{FF2B5EF4-FFF2-40B4-BE49-F238E27FC236}">
                <a16:creationId xmlns:a16="http://schemas.microsoft.com/office/drawing/2014/main" id="{525182E7-52BF-44B2-ACA9-466CB661EF27}"/>
              </a:ext>
            </a:extLst>
          </p:cNvPr>
          <p:cNvPicPr>
            <a:picLocks noChangeAspect="1"/>
          </p:cNvPicPr>
          <p:nvPr/>
        </p:nvPicPr>
        <p:blipFill>
          <a:blip r:embed="rId3"/>
          <a:stretch>
            <a:fillRect/>
          </a:stretch>
        </p:blipFill>
        <p:spPr>
          <a:xfrm rot="21089020">
            <a:off x="2848283" y="-4435532"/>
            <a:ext cx="3447433" cy="3682972"/>
          </a:xfrm>
          <a:prstGeom prst="rect">
            <a:avLst/>
          </a:prstGeom>
        </p:spPr>
      </p:pic>
      <p:pic>
        <p:nvPicPr>
          <p:cNvPr id="9" name="Graphic 8" descr="Video camera with solid fill">
            <a:extLst>
              <a:ext uri="{FF2B5EF4-FFF2-40B4-BE49-F238E27FC236}">
                <a16:creationId xmlns:a16="http://schemas.microsoft.com/office/drawing/2014/main" id="{B5D0B3DA-DBDF-4214-BF05-2DC326FF7A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6482" y="-2595109"/>
            <a:ext cx="1143002" cy="1143002"/>
          </a:xfrm>
          <a:prstGeom prst="rect">
            <a:avLst/>
          </a:prstGeom>
        </p:spPr>
      </p:pic>
      <p:sp>
        <p:nvSpPr>
          <p:cNvPr id="13" name="Oval 12">
            <a:extLst>
              <a:ext uri="{FF2B5EF4-FFF2-40B4-BE49-F238E27FC236}">
                <a16:creationId xmlns:a16="http://schemas.microsoft.com/office/drawing/2014/main" id="{AE9B78D7-498B-432C-85B4-14A3EBC3C2B1}"/>
              </a:ext>
            </a:extLst>
          </p:cNvPr>
          <p:cNvSpPr/>
          <p:nvPr/>
        </p:nvSpPr>
        <p:spPr>
          <a:xfrm rot="20916348">
            <a:off x="8842608" y="4569459"/>
            <a:ext cx="812576" cy="820600"/>
          </a:xfrm>
          <a:prstGeom prst="ellipse">
            <a:avLst/>
          </a:prstGeom>
          <a:noFill/>
          <a:ln w="254000">
            <a:solidFill>
              <a:srgbClr val="F4B8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4" name="Oval 13">
            <a:extLst>
              <a:ext uri="{FF2B5EF4-FFF2-40B4-BE49-F238E27FC236}">
                <a16:creationId xmlns:a16="http://schemas.microsoft.com/office/drawing/2014/main" id="{36E27EFC-8128-433F-AA35-75D8F58327F1}"/>
              </a:ext>
            </a:extLst>
          </p:cNvPr>
          <p:cNvSpPr/>
          <p:nvPr/>
        </p:nvSpPr>
        <p:spPr>
          <a:xfrm>
            <a:off x="8598474" y="86556"/>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6" name="TextBox 5">
            <a:extLst>
              <a:ext uri="{FF2B5EF4-FFF2-40B4-BE49-F238E27FC236}">
                <a16:creationId xmlns:a16="http://schemas.microsoft.com/office/drawing/2014/main" id="{F78A8553-26D1-4FA6-AC85-0935DAFF9814}"/>
              </a:ext>
            </a:extLst>
          </p:cNvPr>
          <p:cNvSpPr txBox="1"/>
          <p:nvPr/>
        </p:nvSpPr>
        <p:spPr>
          <a:xfrm>
            <a:off x="-42784" y="1226541"/>
            <a:ext cx="5554404" cy="3296287"/>
          </a:xfrm>
          <a:prstGeom prst="rect">
            <a:avLst/>
          </a:prstGeom>
          <a:noFill/>
        </p:spPr>
        <p:txBody>
          <a:bodyPr wrap="square" rtlCol="0">
            <a:spAutoFit/>
          </a:bodyPr>
          <a:lstStyle/>
          <a:p>
            <a:pPr marL="457200" marR="0">
              <a:lnSpc>
                <a:spcPct val="107000"/>
              </a:lnSpc>
              <a:spcBef>
                <a:spcPts val="0"/>
              </a:spcBef>
              <a:spcAft>
                <a:spcPts val="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Story talks about an entity which don’t look familiar to human and so it is referred as an </a:t>
            </a:r>
            <a:r>
              <a:rPr lang="en-US" sz="2800" i="1" dirty="0">
                <a:effectLst/>
                <a:latin typeface="Calibri" panose="020F0502020204030204" pitchFamily="34" charset="0"/>
                <a:ea typeface="Calibri" panose="020F0502020204030204" pitchFamily="34" charset="0"/>
                <a:cs typeface="Times New Roman" panose="02020603050405020304" pitchFamily="18" charset="0"/>
              </a:rPr>
              <a:t>Alien</a:t>
            </a:r>
            <a:r>
              <a:rPr lang="en-US" sz="2800" dirty="0">
                <a:effectLst/>
                <a:latin typeface="Calibri" panose="020F0502020204030204" pitchFamily="34" charset="0"/>
                <a:ea typeface="Calibri" panose="020F0502020204030204" pitchFamily="34" charset="0"/>
                <a:cs typeface="Times New Roman" panose="02020603050405020304" pitchFamily="18" charset="0"/>
              </a:rPr>
              <a:t>. The</a:t>
            </a:r>
            <a:r>
              <a:rPr lang="en-US" sz="2800" dirty="0">
                <a:latin typeface="Calibri" panose="020F0502020204030204" pitchFamily="34" charset="0"/>
                <a:ea typeface="Calibri" panose="020F0502020204030204" pitchFamily="34" charset="0"/>
                <a:cs typeface="Times New Roman" panose="02020603050405020304" pitchFamily="18" charset="0"/>
              </a:rPr>
              <a:t> entity</a:t>
            </a:r>
            <a:r>
              <a:rPr lang="en-US" sz="2800" dirty="0">
                <a:effectLst/>
                <a:latin typeface="Calibri" panose="020F0502020204030204" pitchFamily="34" charset="0"/>
                <a:ea typeface="Calibri" panose="020F0502020204030204" pitchFamily="34" charset="0"/>
                <a:cs typeface="Times New Roman" panose="02020603050405020304" pitchFamily="18" charset="0"/>
              </a:rPr>
              <a:t> which has a great-six-sided, upright prism of red, a dozen feet in length, it was six-pointed structure like a snowflake </a:t>
            </a:r>
            <a:endParaRPr lang="en-US" sz="16600" dirty="0"/>
          </a:p>
        </p:txBody>
      </p:sp>
      <p:sp>
        <p:nvSpPr>
          <p:cNvPr id="3" name="AutoShape 2" descr="Store engulfed in striking green flames on Craiyon">
            <a:extLst>
              <a:ext uri="{FF2B5EF4-FFF2-40B4-BE49-F238E27FC236}">
                <a16:creationId xmlns:a16="http://schemas.microsoft.com/office/drawing/2014/main" id="{72F201CF-D068-4C7D-A8C4-66B22123D80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tore engulfed in striking green flames on Craiyon">
            <a:extLst>
              <a:ext uri="{FF2B5EF4-FFF2-40B4-BE49-F238E27FC236}">
                <a16:creationId xmlns:a16="http://schemas.microsoft.com/office/drawing/2014/main" id="{EBF19B77-E08D-4AC1-A077-ADB7B9FC9B34}"/>
              </a:ext>
            </a:extLst>
          </p:cNvPr>
          <p:cNvSpPr>
            <a:spLocks noChangeAspect="1" noChangeArrowheads="1"/>
          </p:cNvSpPr>
          <p:nvPr/>
        </p:nvSpPr>
        <p:spPr bwMode="auto">
          <a:xfrm>
            <a:off x="5638346" y="2571749"/>
            <a:ext cx="1620292" cy="153135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1FD50607-167F-4DEF-A386-8241E2784C7F}"/>
              </a:ext>
            </a:extLst>
          </p:cNvPr>
          <p:cNvPicPr>
            <a:picLocks noChangeAspect="1"/>
          </p:cNvPicPr>
          <p:nvPr/>
        </p:nvPicPr>
        <p:blipFill>
          <a:blip r:embed="rId6"/>
          <a:stretch>
            <a:fillRect/>
          </a:stretch>
        </p:blipFill>
        <p:spPr>
          <a:xfrm>
            <a:off x="4419600" y="1040398"/>
            <a:ext cx="5724525" cy="3952875"/>
          </a:xfrm>
          <a:prstGeom prst="rect">
            <a:avLst/>
          </a:prstGeom>
        </p:spPr>
      </p:pic>
      <p:sp>
        <p:nvSpPr>
          <p:cNvPr id="15" name="Google Shape;258;p33">
            <a:extLst>
              <a:ext uri="{FF2B5EF4-FFF2-40B4-BE49-F238E27FC236}">
                <a16:creationId xmlns:a16="http://schemas.microsoft.com/office/drawing/2014/main" id="{309059EE-646F-4E5D-9793-C9E478016E70}"/>
              </a:ext>
            </a:extLst>
          </p:cNvPr>
          <p:cNvSpPr txBox="1">
            <a:spLocks/>
          </p:cNvSpPr>
          <p:nvPr/>
        </p:nvSpPr>
        <p:spPr>
          <a:xfrm>
            <a:off x="435599" y="-6294997"/>
            <a:ext cx="5191170" cy="172772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2"/>
                </a:solidFill>
                <a:latin typeface="Red Hat Display" panose="020B0604020202020204" charset="0"/>
                <a:ea typeface="Red Hat Display" panose="020B0604020202020204" charset="0"/>
                <a:cs typeface="Red Hat Display" panose="020B0604020202020204" charset="0"/>
              </a:rPr>
              <a:t>Purple Berries</a:t>
            </a:r>
            <a:endParaRPr lang="en-US" sz="1000" dirty="0">
              <a:solidFill>
                <a:schemeClr val="bg2"/>
              </a:solidFill>
              <a:latin typeface="Consolas" panose="020B0609020204030204" pitchFamily="49" charset="0"/>
            </a:endParaRPr>
          </a:p>
        </p:txBody>
      </p:sp>
      <p:sp>
        <p:nvSpPr>
          <p:cNvPr id="16" name="TextBox 15">
            <a:extLst>
              <a:ext uri="{FF2B5EF4-FFF2-40B4-BE49-F238E27FC236}">
                <a16:creationId xmlns:a16="http://schemas.microsoft.com/office/drawing/2014/main" id="{492FCE7D-88D5-4DAF-992A-8A8BFBE2A515}"/>
              </a:ext>
            </a:extLst>
          </p:cNvPr>
          <p:cNvSpPr txBox="1"/>
          <p:nvPr/>
        </p:nvSpPr>
        <p:spPr>
          <a:xfrm>
            <a:off x="0" y="-4827853"/>
            <a:ext cx="5985653" cy="3757311"/>
          </a:xfrm>
          <a:prstGeom prst="rect">
            <a:avLst/>
          </a:prstGeom>
          <a:noFill/>
        </p:spPr>
        <p:txBody>
          <a:bodyPr wrap="square" rtlCol="0">
            <a:spAutoFit/>
          </a:bodyPr>
          <a:lstStyle/>
          <a:p>
            <a:pPr marL="457200" marR="0" algn="just">
              <a:lnSpc>
                <a:spcPct val="107000"/>
              </a:lnSpc>
              <a:spcBef>
                <a:spcPts val="0"/>
              </a:spcBef>
              <a:spcAft>
                <a:spcPts val="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The plant of that berries has thick narrow leaves, dotted with clusters of small pink blooms. They had a salty, metallic taste. The plants were able to exist there only because they had been so developed that they produced compounds counteracting the metal -forming. </a:t>
            </a:r>
            <a:endParaRPr lang="en-US" sz="9600" dirty="0"/>
          </a:p>
        </p:txBody>
      </p:sp>
      <p:pic>
        <p:nvPicPr>
          <p:cNvPr id="17" name="Picture 2" descr="Berries in your garden: which ones are poisonous? | The Australian">
            <a:extLst>
              <a:ext uri="{FF2B5EF4-FFF2-40B4-BE49-F238E27FC236}">
                <a16:creationId xmlns:a16="http://schemas.microsoft.com/office/drawing/2014/main" id="{01217927-2ACC-4B2F-81FD-116A423441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3782" y="-4144544"/>
            <a:ext cx="1850854" cy="23947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73500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Video camera with solid fill">
            <a:extLst>
              <a:ext uri="{FF2B5EF4-FFF2-40B4-BE49-F238E27FC236}">
                <a16:creationId xmlns:a16="http://schemas.microsoft.com/office/drawing/2014/main" id="{B5D0B3DA-DBDF-4214-BF05-2DC326FF7A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6482" y="-2595109"/>
            <a:ext cx="1143002" cy="1143002"/>
          </a:xfrm>
          <a:prstGeom prst="rect">
            <a:avLst/>
          </a:prstGeom>
        </p:spPr>
      </p:pic>
      <p:sp>
        <p:nvSpPr>
          <p:cNvPr id="14" name="Oval 13">
            <a:extLst>
              <a:ext uri="{FF2B5EF4-FFF2-40B4-BE49-F238E27FC236}">
                <a16:creationId xmlns:a16="http://schemas.microsoft.com/office/drawing/2014/main" id="{36E27EFC-8128-433F-AA35-75D8F58327F1}"/>
              </a:ext>
            </a:extLst>
          </p:cNvPr>
          <p:cNvSpPr/>
          <p:nvPr/>
        </p:nvSpPr>
        <p:spPr>
          <a:xfrm>
            <a:off x="8508297" y="-650422"/>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Oval 14">
            <a:extLst>
              <a:ext uri="{FF2B5EF4-FFF2-40B4-BE49-F238E27FC236}">
                <a16:creationId xmlns:a16="http://schemas.microsoft.com/office/drawing/2014/main" id="{54E5E8FE-0DF9-4C41-8D83-47F771CBAEE5}"/>
              </a:ext>
            </a:extLst>
          </p:cNvPr>
          <p:cNvSpPr/>
          <p:nvPr/>
        </p:nvSpPr>
        <p:spPr>
          <a:xfrm>
            <a:off x="8968899" y="1312708"/>
            <a:ext cx="379640" cy="379640"/>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Oval 15">
            <a:extLst>
              <a:ext uri="{FF2B5EF4-FFF2-40B4-BE49-F238E27FC236}">
                <a16:creationId xmlns:a16="http://schemas.microsoft.com/office/drawing/2014/main" id="{7FB2F5CD-5FED-4E1D-9110-2C2388AC3953}"/>
              </a:ext>
            </a:extLst>
          </p:cNvPr>
          <p:cNvSpPr/>
          <p:nvPr/>
        </p:nvSpPr>
        <p:spPr>
          <a:xfrm>
            <a:off x="8683941" y="940887"/>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pic>
        <p:nvPicPr>
          <p:cNvPr id="4" name="Picture 3">
            <a:extLst>
              <a:ext uri="{FF2B5EF4-FFF2-40B4-BE49-F238E27FC236}">
                <a16:creationId xmlns:a16="http://schemas.microsoft.com/office/drawing/2014/main" id="{A65B9A60-27A5-4693-B723-6170E91430B1}"/>
              </a:ext>
            </a:extLst>
          </p:cNvPr>
          <p:cNvPicPr>
            <a:picLocks noChangeAspect="1"/>
          </p:cNvPicPr>
          <p:nvPr/>
        </p:nvPicPr>
        <p:blipFill>
          <a:blip r:embed="rId5"/>
          <a:stretch>
            <a:fillRect/>
          </a:stretch>
        </p:blipFill>
        <p:spPr>
          <a:xfrm>
            <a:off x="0" y="-40821"/>
            <a:ext cx="9144000" cy="5225143"/>
          </a:xfrm>
          <a:prstGeom prst="rect">
            <a:avLst/>
          </a:prstGeom>
        </p:spPr>
      </p:pic>
    </p:spTree>
    <p:extLst>
      <p:ext uri="{BB962C8B-B14F-4D97-AF65-F5344CB8AC3E}">
        <p14:creationId xmlns:p14="http://schemas.microsoft.com/office/powerpoint/2010/main" val="411249060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58;p33">
            <a:extLst>
              <a:ext uri="{FF2B5EF4-FFF2-40B4-BE49-F238E27FC236}">
                <a16:creationId xmlns:a16="http://schemas.microsoft.com/office/drawing/2014/main" id="{C0A342F3-CED2-4724-A7AE-5BD8CF1F5DE7}"/>
              </a:ext>
            </a:extLst>
          </p:cNvPr>
          <p:cNvSpPr txBox="1">
            <a:spLocks/>
          </p:cNvSpPr>
          <p:nvPr/>
        </p:nvSpPr>
        <p:spPr>
          <a:xfrm>
            <a:off x="1876673" y="1572499"/>
            <a:ext cx="6702620" cy="2154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b="1" dirty="0">
                <a:solidFill>
                  <a:schemeClr val="bg2"/>
                </a:solidFill>
                <a:latin typeface="Red Hat Display" panose="020B0604020202020204" charset="0"/>
                <a:ea typeface="Red Hat Display" panose="020B0604020202020204" charset="0"/>
                <a:cs typeface="Red Hat Display" panose="020B0604020202020204" charset="0"/>
              </a:rPr>
              <a:t>THE </a:t>
            </a:r>
            <a:r>
              <a:rPr lang="en-US" sz="4800" b="1" dirty="0">
                <a:solidFill>
                  <a:schemeClr val="dk2"/>
                </a:solidFill>
                <a:latin typeface="Red Hat Display" panose="020B0604020202020204" charset="0"/>
                <a:ea typeface="Red Hat Display" panose="020B0604020202020204" charset="0"/>
                <a:cs typeface="Red Hat Display" panose="020B0604020202020204" charset="0"/>
              </a:rPr>
              <a:t> METAL MAN</a:t>
            </a:r>
            <a:br>
              <a:rPr lang="en-US" sz="4900" dirty="0">
                <a:solidFill>
                  <a:schemeClr val="dk2"/>
                </a:solidFill>
              </a:rPr>
            </a:br>
            <a:r>
              <a:rPr lang="en-US" sz="2000" dirty="0">
                <a:solidFill>
                  <a:schemeClr val="dk2"/>
                </a:solidFill>
                <a:latin typeface="Consolas" panose="020B0609020204030204" pitchFamily="49" charset="0"/>
              </a:rPr>
              <a:t>JACK </a:t>
            </a:r>
            <a:r>
              <a:rPr lang="en-US" sz="2000" dirty="0">
                <a:solidFill>
                  <a:schemeClr val="bg2"/>
                </a:solidFill>
                <a:latin typeface="Consolas" panose="020B0609020204030204" pitchFamily="49" charset="0"/>
              </a:rPr>
              <a:t>WILLIAMSON</a:t>
            </a:r>
            <a:endParaRPr lang="en-US" sz="1300" dirty="0">
              <a:solidFill>
                <a:schemeClr val="bg2"/>
              </a:solidFill>
              <a:latin typeface="Consolas" panose="020B0609020204030204" pitchFamily="49" charset="0"/>
            </a:endParaRPr>
          </a:p>
        </p:txBody>
      </p:sp>
      <p:pic>
        <p:nvPicPr>
          <p:cNvPr id="22" name="Picture 21">
            <a:extLst>
              <a:ext uri="{FF2B5EF4-FFF2-40B4-BE49-F238E27FC236}">
                <a16:creationId xmlns:a16="http://schemas.microsoft.com/office/drawing/2014/main" id="{525182E7-52BF-44B2-ACA9-466CB661EF27}"/>
              </a:ext>
            </a:extLst>
          </p:cNvPr>
          <p:cNvPicPr>
            <a:picLocks noChangeAspect="1"/>
          </p:cNvPicPr>
          <p:nvPr/>
        </p:nvPicPr>
        <p:blipFill>
          <a:blip r:embed="rId3"/>
          <a:stretch>
            <a:fillRect/>
          </a:stretch>
        </p:blipFill>
        <p:spPr>
          <a:xfrm>
            <a:off x="6832105" y="5268511"/>
            <a:ext cx="4220950" cy="4509338"/>
          </a:xfrm>
          <a:prstGeom prst="rect">
            <a:avLst/>
          </a:prstGeom>
        </p:spPr>
      </p:pic>
      <p:pic>
        <p:nvPicPr>
          <p:cNvPr id="9" name="Graphic 8" descr="Video camera with solid fill">
            <a:extLst>
              <a:ext uri="{FF2B5EF4-FFF2-40B4-BE49-F238E27FC236}">
                <a16:creationId xmlns:a16="http://schemas.microsoft.com/office/drawing/2014/main" id="{B5D0B3DA-DBDF-4214-BF05-2DC326FF7A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6482" y="-2595109"/>
            <a:ext cx="1143002" cy="1143002"/>
          </a:xfrm>
          <a:prstGeom prst="rect">
            <a:avLst/>
          </a:prstGeom>
        </p:spPr>
      </p:pic>
      <p:sp>
        <p:nvSpPr>
          <p:cNvPr id="12" name="Oval 11">
            <a:extLst>
              <a:ext uri="{FF2B5EF4-FFF2-40B4-BE49-F238E27FC236}">
                <a16:creationId xmlns:a16="http://schemas.microsoft.com/office/drawing/2014/main" id="{54352597-7A6D-4235-B061-338BA26B56C2}"/>
              </a:ext>
            </a:extLst>
          </p:cNvPr>
          <p:cNvSpPr/>
          <p:nvPr/>
        </p:nvSpPr>
        <p:spPr>
          <a:xfrm>
            <a:off x="6078580" y="3031957"/>
            <a:ext cx="1375154" cy="1390285"/>
          </a:xfrm>
          <a:prstGeom prst="ellipse">
            <a:avLst/>
          </a:prstGeom>
          <a:solidFill>
            <a:schemeClr val="accent2">
              <a:lumMod val="9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3" name="Oval 12">
            <a:extLst>
              <a:ext uri="{FF2B5EF4-FFF2-40B4-BE49-F238E27FC236}">
                <a16:creationId xmlns:a16="http://schemas.microsoft.com/office/drawing/2014/main" id="{AE9B78D7-498B-432C-85B4-14A3EBC3C2B1}"/>
              </a:ext>
            </a:extLst>
          </p:cNvPr>
          <p:cNvSpPr/>
          <p:nvPr/>
        </p:nvSpPr>
        <p:spPr>
          <a:xfrm>
            <a:off x="8339794" y="4677111"/>
            <a:ext cx="1182802" cy="1182800"/>
          </a:xfrm>
          <a:prstGeom prst="ellipse">
            <a:avLst/>
          </a:prstGeom>
          <a:noFill/>
          <a:ln w="254000">
            <a:solidFill>
              <a:srgbClr val="F4B8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4" name="Oval 13">
            <a:extLst>
              <a:ext uri="{FF2B5EF4-FFF2-40B4-BE49-F238E27FC236}">
                <a16:creationId xmlns:a16="http://schemas.microsoft.com/office/drawing/2014/main" id="{36E27EFC-8128-433F-AA35-75D8F58327F1}"/>
              </a:ext>
            </a:extLst>
          </p:cNvPr>
          <p:cNvSpPr/>
          <p:nvPr/>
        </p:nvSpPr>
        <p:spPr>
          <a:xfrm>
            <a:off x="8351291" y="629094"/>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Oval 14">
            <a:extLst>
              <a:ext uri="{FF2B5EF4-FFF2-40B4-BE49-F238E27FC236}">
                <a16:creationId xmlns:a16="http://schemas.microsoft.com/office/drawing/2014/main" id="{54E5E8FE-0DF9-4C41-8D83-47F771CBAEE5}"/>
              </a:ext>
            </a:extLst>
          </p:cNvPr>
          <p:cNvSpPr/>
          <p:nvPr/>
        </p:nvSpPr>
        <p:spPr>
          <a:xfrm>
            <a:off x="8149974" y="253302"/>
            <a:ext cx="379640" cy="379640"/>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Oval 15">
            <a:extLst>
              <a:ext uri="{FF2B5EF4-FFF2-40B4-BE49-F238E27FC236}">
                <a16:creationId xmlns:a16="http://schemas.microsoft.com/office/drawing/2014/main" id="{7FB2F5CD-5FED-4E1D-9110-2C2388AC3953}"/>
              </a:ext>
            </a:extLst>
          </p:cNvPr>
          <p:cNvSpPr/>
          <p:nvPr/>
        </p:nvSpPr>
        <p:spPr>
          <a:xfrm>
            <a:off x="8599740" y="1956681"/>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cxnSp>
        <p:nvCxnSpPr>
          <p:cNvPr id="17" name="Straight Connector 16">
            <a:extLst>
              <a:ext uri="{FF2B5EF4-FFF2-40B4-BE49-F238E27FC236}">
                <a16:creationId xmlns:a16="http://schemas.microsoft.com/office/drawing/2014/main" id="{3C8398E1-51F8-4D51-B518-B823456DD330}"/>
              </a:ext>
            </a:extLst>
          </p:cNvPr>
          <p:cNvCxnSpPr>
            <a:cxnSpLocks/>
          </p:cNvCxnSpPr>
          <p:nvPr/>
        </p:nvCxnSpPr>
        <p:spPr>
          <a:xfrm>
            <a:off x="9524865" y="4108959"/>
            <a:ext cx="4984255" cy="0"/>
          </a:xfrm>
          <a:prstGeom prst="line">
            <a:avLst/>
          </a:prstGeom>
          <a:ln>
            <a:solidFill>
              <a:srgbClr val="7030A0"/>
            </a:solidFill>
          </a:ln>
          <a:effectLst>
            <a:glow rad="228600">
              <a:schemeClr val="accent1">
                <a:satMod val="175000"/>
                <a:alpha val="40000"/>
              </a:schemeClr>
            </a:glow>
          </a:effectLst>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29247961-2AE6-4526-8B5D-4353DE51BE3F}"/>
              </a:ext>
            </a:extLst>
          </p:cNvPr>
          <p:cNvSpPr txBox="1"/>
          <p:nvPr/>
        </p:nvSpPr>
        <p:spPr>
          <a:xfrm>
            <a:off x="10172700" y="3203921"/>
            <a:ext cx="4267200" cy="707886"/>
          </a:xfrm>
          <a:prstGeom prst="rect">
            <a:avLst/>
          </a:prstGeom>
          <a:noFill/>
        </p:spPr>
        <p:txBody>
          <a:bodyPr wrap="square" rtlCol="0">
            <a:spAutoFit/>
          </a:bodyPr>
          <a:lstStyle/>
          <a:p>
            <a:r>
              <a:rPr lang="en-US" sz="4000" dirty="0">
                <a:solidFill>
                  <a:schemeClr val="tx1">
                    <a:lumMod val="65000"/>
                    <a:lumOff val="35000"/>
                  </a:schemeClr>
                </a:solidFill>
                <a:latin typeface="Arial Rounded MT Bold" panose="020F0704030504030204" pitchFamily="34" charset="0"/>
              </a:rPr>
              <a:t>Nikesh Gajurel</a:t>
            </a:r>
          </a:p>
        </p:txBody>
      </p:sp>
      <p:sp>
        <p:nvSpPr>
          <p:cNvPr id="20" name="Ribbon: Tilted Up 19">
            <a:extLst>
              <a:ext uri="{FF2B5EF4-FFF2-40B4-BE49-F238E27FC236}">
                <a16:creationId xmlns:a16="http://schemas.microsoft.com/office/drawing/2014/main" id="{BC451D1E-FF62-416A-BBF9-EBF5BB68EE12}"/>
              </a:ext>
            </a:extLst>
          </p:cNvPr>
          <p:cNvSpPr/>
          <p:nvPr/>
        </p:nvSpPr>
        <p:spPr>
          <a:xfrm>
            <a:off x="-255961" y="5268511"/>
            <a:ext cx="1951411" cy="220898"/>
          </a:xfrm>
          <a:prstGeom prst="ribbon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4266ADC8-F2D4-4AF7-BA5C-2D52B32D94E2}"/>
              </a:ext>
            </a:extLst>
          </p:cNvPr>
          <p:cNvPicPr>
            <a:picLocks noChangeAspect="1"/>
          </p:cNvPicPr>
          <p:nvPr/>
        </p:nvPicPr>
        <p:blipFill>
          <a:blip r:embed="rId6"/>
          <a:stretch>
            <a:fillRect/>
          </a:stretch>
        </p:blipFill>
        <p:spPr>
          <a:xfrm>
            <a:off x="-6912596" y="2122566"/>
            <a:ext cx="3037547" cy="3037547"/>
          </a:xfrm>
          <a:prstGeom prst="rect">
            <a:avLst/>
          </a:prstGeom>
        </p:spPr>
      </p:pic>
      <p:sp>
        <p:nvSpPr>
          <p:cNvPr id="21" name="Flowchart: Process 20">
            <a:extLst>
              <a:ext uri="{FF2B5EF4-FFF2-40B4-BE49-F238E27FC236}">
                <a16:creationId xmlns:a16="http://schemas.microsoft.com/office/drawing/2014/main" id="{4A153F6F-8F83-4F41-BDD9-696B08D15084}"/>
              </a:ext>
            </a:extLst>
          </p:cNvPr>
          <p:cNvSpPr/>
          <p:nvPr/>
        </p:nvSpPr>
        <p:spPr>
          <a:xfrm>
            <a:off x="-4622507" y="1983851"/>
            <a:ext cx="4325369" cy="2952343"/>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7D31987-04F2-4818-8339-E747FC3BC5BF}"/>
              </a:ext>
            </a:extLst>
          </p:cNvPr>
          <p:cNvSpPr txBox="1"/>
          <p:nvPr/>
        </p:nvSpPr>
        <p:spPr>
          <a:xfrm>
            <a:off x="-4490238" y="2122566"/>
            <a:ext cx="4047234" cy="2554545"/>
          </a:xfrm>
          <a:prstGeom prst="rect">
            <a:avLst/>
          </a:prstGeom>
          <a:noFill/>
        </p:spPr>
        <p:txBody>
          <a:bodyPr wrap="square" rtlCol="0">
            <a:spAutoFit/>
          </a:bodyPr>
          <a:lstStyle/>
          <a:p>
            <a:r>
              <a:rPr lang="en-US" sz="2000" dirty="0"/>
              <a:t>Presented By: </a:t>
            </a:r>
          </a:p>
          <a:p>
            <a:endParaRPr lang="en-US" sz="2000" dirty="0"/>
          </a:p>
          <a:p>
            <a:endParaRPr lang="en-US" sz="2000" dirty="0"/>
          </a:p>
          <a:p>
            <a:r>
              <a:rPr lang="en-US" sz="2000" dirty="0"/>
              <a:t>James Karki</a:t>
            </a:r>
          </a:p>
          <a:p>
            <a:endParaRPr lang="en-US" sz="2000" dirty="0"/>
          </a:p>
          <a:p>
            <a:r>
              <a:rPr lang="en-US" sz="2000" dirty="0"/>
              <a:t>Nikesh Gajurel</a:t>
            </a:r>
          </a:p>
          <a:p>
            <a:endParaRPr lang="en-US" sz="2000" dirty="0"/>
          </a:p>
          <a:p>
            <a:r>
              <a:rPr lang="en-US" sz="2000" dirty="0"/>
              <a:t>Bikram Gyawali</a:t>
            </a:r>
          </a:p>
        </p:txBody>
      </p:sp>
      <p:cxnSp>
        <p:nvCxnSpPr>
          <p:cNvPr id="24" name="Straight Connector 23">
            <a:extLst>
              <a:ext uri="{FF2B5EF4-FFF2-40B4-BE49-F238E27FC236}">
                <a16:creationId xmlns:a16="http://schemas.microsoft.com/office/drawing/2014/main" id="{E2E53ED9-D4CA-4550-A8AA-B5DD770FDF64}"/>
              </a:ext>
            </a:extLst>
          </p:cNvPr>
          <p:cNvCxnSpPr/>
          <p:nvPr/>
        </p:nvCxnSpPr>
        <p:spPr>
          <a:xfrm>
            <a:off x="-4490238" y="2510447"/>
            <a:ext cx="1624876"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69666213"/>
      </p:ext>
    </p:extLst>
  </p:cSld>
  <p:clrMapOvr>
    <a:masterClrMapping/>
  </p:clrMapOvr>
  <mc:AlternateContent xmlns:mc="http://schemas.openxmlformats.org/markup-compatibility/2006" xmlns:p14="http://schemas.microsoft.com/office/powerpoint/2010/main">
    <mc:Choice Requires="p14">
      <p:transition spd="slow" p14:dur="1750" advClick="0" advTm="0">
        <p:push dir="u"/>
      </p:transition>
    </mc:Choice>
    <mc:Fallback xmlns="">
      <p:transition spd="slow" advClick="0" advTm="0">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Video camera with solid fill">
            <a:extLst>
              <a:ext uri="{FF2B5EF4-FFF2-40B4-BE49-F238E27FC236}">
                <a16:creationId xmlns:a16="http://schemas.microsoft.com/office/drawing/2014/main" id="{B5D0B3DA-DBDF-4214-BF05-2DC326FF7A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6482" y="-2595109"/>
            <a:ext cx="1143002" cy="1143002"/>
          </a:xfrm>
          <a:prstGeom prst="rect">
            <a:avLst/>
          </a:prstGeom>
        </p:spPr>
      </p:pic>
      <p:sp>
        <p:nvSpPr>
          <p:cNvPr id="12" name="Oval 11">
            <a:extLst>
              <a:ext uri="{FF2B5EF4-FFF2-40B4-BE49-F238E27FC236}">
                <a16:creationId xmlns:a16="http://schemas.microsoft.com/office/drawing/2014/main" id="{54352597-7A6D-4235-B061-338BA26B56C2}"/>
              </a:ext>
            </a:extLst>
          </p:cNvPr>
          <p:cNvSpPr/>
          <p:nvPr/>
        </p:nvSpPr>
        <p:spPr>
          <a:xfrm>
            <a:off x="5249403" y="1413300"/>
            <a:ext cx="1375154" cy="1390285"/>
          </a:xfrm>
          <a:prstGeom prst="ellipse">
            <a:avLst/>
          </a:prstGeom>
          <a:solidFill>
            <a:schemeClr val="accent2">
              <a:lumMod val="9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3" name="Oval 12">
            <a:extLst>
              <a:ext uri="{FF2B5EF4-FFF2-40B4-BE49-F238E27FC236}">
                <a16:creationId xmlns:a16="http://schemas.microsoft.com/office/drawing/2014/main" id="{AE9B78D7-498B-432C-85B4-14A3EBC3C2B1}"/>
              </a:ext>
            </a:extLst>
          </p:cNvPr>
          <p:cNvSpPr/>
          <p:nvPr/>
        </p:nvSpPr>
        <p:spPr>
          <a:xfrm>
            <a:off x="8339794" y="4677111"/>
            <a:ext cx="1182802" cy="1182800"/>
          </a:xfrm>
          <a:prstGeom prst="ellipse">
            <a:avLst/>
          </a:prstGeom>
          <a:noFill/>
          <a:ln w="254000">
            <a:solidFill>
              <a:srgbClr val="F4B8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4" name="Oval 13">
            <a:extLst>
              <a:ext uri="{FF2B5EF4-FFF2-40B4-BE49-F238E27FC236}">
                <a16:creationId xmlns:a16="http://schemas.microsoft.com/office/drawing/2014/main" id="{36E27EFC-8128-433F-AA35-75D8F58327F1}"/>
              </a:ext>
            </a:extLst>
          </p:cNvPr>
          <p:cNvSpPr/>
          <p:nvPr/>
        </p:nvSpPr>
        <p:spPr>
          <a:xfrm>
            <a:off x="8456423" y="334482"/>
            <a:ext cx="1375154" cy="1390286"/>
          </a:xfrm>
          <a:prstGeom prst="ellipse">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5" name="Oval 14">
            <a:extLst>
              <a:ext uri="{FF2B5EF4-FFF2-40B4-BE49-F238E27FC236}">
                <a16:creationId xmlns:a16="http://schemas.microsoft.com/office/drawing/2014/main" id="{54E5E8FE-0DF9-4C41-8D83-47F771CBAEE5}"/>
              </a:ext>
            </a:extLst>
          </p:cNvPr>
          <p:cNvSpPr/>
          <p:nvPr/>
        </p:nvSpPr>
        <p:spPr>
          <a:xfrm>
            <a:off x="8149974" y="253302"/>
            <a:ext cx="379640" cy="379640"/>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Oval 15">
            <a:extLst>
              <a:ext uri="{FF2B5EF4-FFF2-40B4-BE49-F238E27FC236}">
                <a16:creationId xmlns:a16="http://schemas.microsoft.com/office/drawing/2014/main" id="{7FB2F5CD-5FED-4E1D-9110-2C2388AC3953}"/>
              </a:ext>
            </a:extLst>
          </p:cNvPr>
          <p:cNvSpPr/>
          <p:nvPr/>
        </p:nvSpPr>
        <p:spPr>
          <a:xfrm>
            <a:off x="8599740" y="1956681"/>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0" name="Ribbon: Tilted Up 19">
            <a:extLst>
              <a:ext uri="{FF2B5EF4-FFF2-40B4-BE49-F238E27FC236}">
                <a16:creationId xmlns:a16="http://schemas.microsoft.com/office/drawing/2014/main" id="{BC451D1E-FF62-416A-BBF9-EBF5BB68EE12}"/>
              </a:ext>
            </a:extLst>
          </p:cNvPr>
          <p:cNvSpPr/>
          <p:nvPr/>
        </p:nvSpPr>
        <p:spPr>
          <a:xfrm>
            <a:off x="-255961" y="5268511"/>
            <a:ext cx="1951411" cy="220898"/>
          </a:xfrm>
          <a:prstGeom prst="ribbon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6D1E2BA7-7C8B-4D52-830D-5FF9464D281C}"/>
              </a:ext>
            </a:extLst>
          </p:cNvPr>
          <p:cNvPicPr>
            <a:picLocks noChangeAspect="1"/>
          </p:cNvPicPr>
          <p:nvPr/>
        </p:nvPicPr>
        <p:blipFill>
          <a:blip r:embed="rId5"/>
          <a:stretch>
            <a:fillRect/>
          </a:stretch>
        </p:blipFill>
        <p:spPr>
          <a:xfrm>
            <a:off x="364639" y="2030446"/>
            <a:ext cx="3037547" cy="3037547"/>
          </a:xfrm>
          <a:prstGeom prst="rect">
            <a:avLst/>
          </a:prstGeom>
        </p:spPr>
      </p:pic>
      <p:sp>
        <p:nvSpPr>
          <p:cNvPr id="25" name="Flowchart: Process 24">
            <a:extLst>
              <a:ext uri="{FF2B5EF4-FFF2-40B4-BE49-F238E27FC236}">
                <a16:creationId xmlns:a16="http://schemas.microsoft.com/office/drawing/2014/main" id="{F271DE69-5522-43FC-9830-6CC43F43758D}"/>
              </a:ext>
            </a:extLst>
          </p:cNvPr>
          <p:cNvSpPr/>
          <p:nvPr/>
        </p:nvSpPr>
        <p:spPr>
          <a:xfrm>
            <a:off x="2647929" y="1876190"/>
            <a:ext cx="4325369" cy="2952343"/>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85D7A74-91AA-4740-858B-3C882F729FB0}"/>
              </a:ext>
            </a:extLst>
          </p:cNvPr>
          <p:cNvSpPr txBox="1"/>
          <p:nvPr/>
        </p:nvSpPr>
        <p:spPr>
          <a:xfrm>
            <a:off x="2786997" y="2030446"/>
            <a:ext cx="4047234" cy="2554545"/>
          </a:xfrm>
          <a:prstGeom prst="rect">
            <a:avLst/>
          </a:prstGeom>
          <a:noFill/>
        </p:spPr>
        <p:txBody>
          <a:bodyPr wrap="square" rtlCol="0">
            <a:spAutoFit/>
          </a:bodyPr>
          <a:lstStyle/>
          <a:p>
            <a:r>
              <a:rPr lang="en-US" sz="2000" dirty="0"/>
              <a:t>Presented By: </a:t>
            </a:r>
          </a:p>
          <a:p>
            <a:endParaRPr lang="en-US" sz="2000" dirty="0"/>
          </a:p>
          <a:p>
            <a:endParaRPr lang="en-US" sz="2000" dirty="0"/>
          </a:p>
          <a:p>
            <a:r>
              <a:rPr lang="en-US" sz="2000" dirty="0"/>
              <a:t>James Karki</a:t>
            </a:r>
          </a:p>
          <a:p>
            <a:endParaRPr lang="en-US" sz="2000" dirty="0"/>
          </a:p>
          <a:p>
            <a:r>
              <a:rPr lang="en-US" sz="2000" dirty="0"/>
              <a:t>Nikesh Gajurel</a:t>
            </a:r>
          </a:p>
          <a:p>
            <a:endParaRPr lang="en-US" sz="2000" dirty="0"/>
          </a:p>
          <a:p>
            <a:r>
              <a:rPr lang="en-US" sz="2000" dirty="0"/>
              <a:t>Bikram Gyawali</a:t>
            </a:r>
          </a:p>
        </p:txBody>
      </p:sp>
      <p:cxnSp>
        <p:nvCxnSpPr>
          <p:cNvPr id="28" name="Straight Connector 27">
            <a:extLst>
              <a:ext uri="{FF2B5EF4-FFF2-40B4-BE49-F238E27FC236}">
                <a16:creationId xmlns:a16="http://schemas.microsoft.com/office/drawing/2014/main" id="{ABE3D503-F42C-43FE-A89E-AC28DD97EC33}"/>
              </a:ext>
            </a:extLst>
          </p:cNvPr>
          <p:cNvCxnSpPr/>
          <p:nvPr/>
        </p:nvCxnSpPr>
        <p:spPr>
          <a:xfrm>
            <a:off x="2786997" y="2418327"/>
            <a:ext cx="1624876"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29" name="Google Shape;258;p33">
            <a:extLst>
              <a:ext uri="{FF2B5EF4-FFF2-40B4-BE49-F238E27FC236}">
                <a16:creationId xmlns:a16="http://schemas.microsoft.com/office/drawing/2014/main" id="{F77EBFE9-228D-4D11-90F0-4C76FE41291C}"/>
              </a:ext>
            </a:extLst>
          </p:cNvPr>
          <p:cNvSpPr txBox="1">
            <a:spLocks/>
          </p:cNvSpPr>
          <p:nvPr/>
        </p:nvSpPr>
        <p:spPr>
          <a:xfrm>
            <a:off x="524766" y="-278410"/>
            <a:ext cx="5700523" cy="2154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b="1" dirty="0">
                <a:solidFill>
                  <a:schemeClr val="bg2"/>
                </a:solidFill>
                <a:latin typeface="Red Hat Display" panose="020B0604020202020204" charset="0"/>
                <a:ea typeface="Red Hat Display" panose="020B0604020202020204" charset="0"/>
                <a:cs typeface="Red Hat Display" panose="020B0604020202020204" charset="0"/>
              </a:rPr>
              <a:t>THE </a:t>
            </a:r>
            <a:r>
              <a:rPr lang="en-US" sz="4800" b="1" dirty="0">
                <a:solidFill>
                  <a:schemeClr val="dk2"/>
                </a:solidFill>
                <a:latin typeface="Red Hat Display" panose="020B0604020202020204" charset="0"/>
                <a:ea typeface="Red Hat Display" panose="020B0604020202020204" charset="0"/>
                <a:cs typeface="Red Hat Display" panose="020B0604020202020204" charset="0"/>
              </a:rPr>
              <a:t>METAL MAN</a:t>
            </a:r>
            <a:br>
              <a:rPr lang="en-US" sz="4900" dirty="0">
                <a:solidFill>
                  <a:schemeClr val="dk2"/>
                </a:solidFill>
              </a:rPr>
            </a:br>
            <a:r>
              <a:rPr lang="en-US" sz="2000" dirty="0">
                <a:solidFill>
                  <a:schemeClr val="dk2"/>
                </a:solidFill>
                <a:latin typeface="Consolas" panose="020B0609020204030204" pitchFamily="49" charset="0"/>
              </a:rPr>
              <a:t>JACK </a:t>
            </a:r>
            <a:r>
              <a:rPr lang="en-US" sz="2000" dirty="0">
                <a:solidFill>
                  <a:schemeClr val="bg2"/>
                </a:solidFill>
                <a:latin typeface="Consolas" panose="020B0609020204030204" pitchFamily="49" charset="0"/>
              </a:rPr>
              <a:t>WILLIAMSON</a:t>
            </a:r>
            <a:endParaRPr lang="en-US" sz="1300" dirty="0">
              <a:solidFill>
                <a:schemeClr val="bg2"/>
              </a:solidFill>
              <a:latin typeface="Consolas" panose="020B0609020204030204" pitchFamily="49" charset="0"/>
            </a:endParaRPr>
          </a:p>
        </p:txBody>
      </p:sp>
      <p:pic>
        <p:nvPicPr>
          <p:cNvPr id="17" name="Picture 16">
            <a:extLst>
              <a:ext uri="{FF2B5EF4-FFF2-40B4-BE49-F238E27FC236}">
                <a16:creationId xmlns:a16="http://schemas.microsoft.com/office/drawing/2014/main" id="{137941D3-9B00-48A1-A2C7-999433886A76}"/>
              </a:ext>
            </a:extLst>
          </p:cNvPr>
          <p:cNvPicPr>
            <a:picLocks noChangeAspect="1"/>
          </p:cNvPicPr>
          <p:nvPr/>
        </p:nvPicPr>
        <p:blipFill>
          <a:blip r:embed="rId6"/>
          <a:stretch>
            <a:fillRect/>
          </a:stretch>
        </p:blipFill>
        <p:spPr>
          <a:xfrm>
            <a:off x="7442273" y="5143500"/>
            <a:ext cx="2977844" cy="3181299"/>
          </a:xfrm>
          <a:prstGeom prst="rect">
            <a:avLst/>
          </a:prstGeom>
        </p:spPr>
      </p:pic>
    </p:spTree>
    <p:extLst>
      <p:ext uri="{BB962C8B-B14F-4D97-AF65-F5344CB8AC3E}">
        <p14:creationId xmlns:p14="http://schemas.microsoft.com/office/powerpoint/2010/main" val="3114547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25182E7-52BF-44B2-ACA9-466CB661EF27}"/>
              </a:ext>
            </a:extLst>
          </p:cNvPr>
          <p:cNvPicPr>
            <a:picLocks noChangeAspect="1"/>
          </p:cNvPicPr>
          <p:nvPr/>
        </p:nvPicPr>
        <p:blipFill>
          <a:blip r:embed="rId2"/>
          <a:stretch>
            <a:fillRect/>
          </a:stretch>
        </p:blipFill>
        <p:spPr>
          <a:xfrm>
            <a:off x="4733230" y="421607"/>
            <a:ext cx="4220950" cy="4509338"/>
          </a:xfrm>
          <a:prstGeom prst="rect">
            <a:avLst/>
          </a:prstGeom>
        </p:spPr>
      </p:pic>
      <p:pic>
        <p:nvPicPr>
          <p:cNvPr id="9" name="Graphic 8" descr="Video camera with solid fill">
            <a:extLst>
              <a:ext uri="{FF2B5EF4-FFF2-40B4-BE49-F238E27FC236}">
                <a16:creationId xmlns:a16="http://schemas.microsoft.com/office/drawing/2014/main" id="{B5D0B3DA-DBDF-4214-BF05-2DC326FF7A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6482" y="-2595109"/>
            <a:ext cx="1143002" cy="1143002"/>
          </a:xfrm>
          <a:prstGeom prst="rect">
            <a:avLst/>
          </a:prstGeom>
        </p:spPr>
      </p:pic>
      <p:sp>
        <p:nvSpPr>
          <p:cNvPr id="12" name="Oval 11">
            <a:extLst>
              <a:ext uri="{FF2B5EF4-FFF2-40B4-BE49-F238E27FC236}">
                <a16:creationId xmlns:a16="http://schemas.microsoft.com/office/drawing/2014/main" id="{54352597-7A6D-4235-B061-338BA26B56C2}"/>
              </a:ext>
            </a:extLst>
          </p:cNvPr>
          <p:cNvSpPr/>
          <p:nvPr/>
        </p:nvSpPr>
        <p:spPr>
          <a:xfrm>
            <a:off x="314312" y="0"/>
            <a:ext cx="1375154" cy="1390285"/>
          </a:xfrm>
          <a:prstGeom prst="ellipse">
            <a:avLst/>
          </a:prstGeom>
          <a:solidFill>
            <a:schemeClr val="accent2">
              <a:lumMod val="9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4" name="Oval 13">
            <a:extLst>
              <a:ext uri="{FF2B5EF4-FFF2-40B4-BE49-F238E27FC236}">
                <a16:creationId xmlns:a16="http://schemas.microsoft.com/office/drawing/2014/main" id="{36E27EFC-8128-433F-AA35-75D8F58327F1}"/>
              </a:ext>
            </a:extLst>
          </p:cNvPr>
          <p:cNvSpPr/>
          <p:nvPr/>
        </p:nvSpPr>
        <p:spPr>
          <a:xfrm>
            <a:off x="-623545" y="4272598"/>
            <a:ext cx="1375154" cy="1390286"/>
          </a:xfrm>
          <a:prstGeom prst="ellipse">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5" name="Oval 14">
            <a:extLst>
              <a:ext uri="{FF2B5EF4-FFF2-40B4-BE49-F238E27FC236}">
                <a16:creationId xmlns:a16="http://schemas.microsoft.com/office/drawing/2014/main" id="{54E5E8FE-0DF9-4C41-8D83-47F771CBAEE5}"/>
              </a:ext>
            </a:extLst>
          </p:cNvPr>
          <p:cNvSpPr/>
          <p:nvPr/>
        </p:nvSpPr>
        <p:spPr>
          <a:xfrm>
            <a:off x="8954180" y="-119709"/>
            <a:ext cx="379640" cy="379640"/>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Oval 15">
            <a:extLst>
              <a:ext uri="{FF2B5EF4-FFF2-40B4-BE49-F238E27FC236}">
                <a16:creationId xmlns:a16="http://schemas.microsoft.com/office/drawing/2014/main" id="{7FB2F5CD-5FED-4E1D-9110-2C2388AC3953}"/>
              </a:ext>
            </a:extLst>
          </p:cNvPr>
          <p:cNvSpPr/>
          <p:nvPr/>
        </p:nvSpPr>
        <p:spPr>
          <a:xfrm>
            <a:off x="8599740" y="1956681"/>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0" name="Ribbon: Tilted Up 19">
            <a:extLst>
              <a:ext uri="{FF2B5EF4-FFF2-40B4-BE49-F238E27FC236}">
                <a16:creationId xmlns:a16="http://schemas.microsoft.com/office/drawing/2014/main" id="{BC451D1E-FF62-416A-BBF9-EBF5BB68EE12}"/>
              </a:ext>
            </a:extLst>
          </p:cNvPr>
          <p:cNvSpPr/>
          <p:nvPr/>
        </p:nvSpPr>
        <p:spPr>
          <a:xfrm>
            <a:off x="-255961" y="5268511"/>
            <a:ext cx="1951411" cy="220898"/>
          </a:xfrm>
          <a:prstGeom prst="ribbon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258;p33">
            <a:extLst>
              <a:ext uri="{FF2B5EF4-FFF2-40B4-BE49-F238E27FC236}">
                <a16:creationId xmlns:a16="http://schemas.microsoft.com/office/drawing/2014/main" id="{6A407E5C-6FD4-4CFA-8028-D597C396CF29}"/>
              </a:ext>
            </a:extLst>
          </p:cNvPr>
          <p:cNvSpPr txBox="1">
            <a:spLocks/>
          </p:cNvSpPr>
          <p:nvPr/>
        </p:nvSpPr>
        <p:spPr>
          <a:xfrm>
            <a:off x="-5490768" y="-87850"/>
            <a:ext cx="6903387" cy="2154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b="1" dirty="0">
                <a:solidFill>
                  <a:schemeClr val="bg2"/>
                </a:solidFill>
                <a:latin typeface="Red Hat Display" panose="020B0604020202020204" charset="0"/>
                <a:ea typeface="Red Hat Display" panose="020B0604020202020204" charset="0"/>
                <a:cs typeface="Red Hat Display" panose="020B0604020202020204" charset="0"/>
              </a:rPr>
              <a:t>THE </a:t>
            </a:r>
            <a:r>
              <a:rPr lang="en-US" sz="4800" b="1" dirty="0">
                <a:solidFill>
                  <a:schemeClr val="dk2"/>
                </a:solidFill>
                <a:latin typeface="Red Hat Display" panose="020B0604020202020204" charset="0"/>
                <a:ea typeface="Red Hat Display" panose="020B0604020202020204" charset="0"/>
                <a:cs typeface="Red Hat Display" panose="020B0604020202020204" charset="0"/>
              </a:rPr>
              <a:t> METAL MAN</a:t>
            </a:r>
            <a:br>
              <a:rPr lang="en-US" sz="4900" dirty="0">
                <a:solidFill>
                  <a:schemeClr val="dk2"/>
                </a:solidFill>
              </a:rPr>
            </a:br>
            <a:r>
              <a:rPr lang="en-US" sz="2000" dirty="0">
                <a:solidFill>
                  <a:schemeClr val="dk2"/>
                </a:solidFill>
                <a:latin typeface="Consolas" panose="020B0609020204030204" pitchFamily="49" charset="0"/>
              </a:rPr>
              <a:t>JACK </a:t>
            </a:r>
            <a:r>
              <a:rPr lang="en-US" sz="2000" dirty="0">
                <a:solidFill>
                  <a:schemeClr val="bg2"/>
                </a:solidFill>
                <a:latin typeface="Consolas" panose="020B0609020204030204" pitchFamily="49" charset="0"/>
              </a:rPr>
              <a:t>WILLIAMSON</a:t>
            </a:r>
            <a:endParaRPr lang="en-US" sz="1300" dirty="0">
              <a:solidFill>
                <a:schemeClr val="bg2"/>
              </a:solidFill>
              <a:latin typeface="Consolas" panose="020B0609020204030204" pitchFamily="49" charset="0"/>
            </a:endParaRPr>
          </a:p>
        </p:txBody>
      </p:sp>
      <p:pic>
        <p:nvPicPr>
          <p:cNvPr id="18" name="Picture 17">
            <a:extLst>
              <a:ext uri="{FF2B5EF4-FFF2-40B4-BE49-F238E27FC236}">
                <a16:creationId xmlns:a16="http://schemas.microsoft.com/office/drawing/2014/main" id="{A11AD2FB-95B5-4F1B-911D-E0C7BEF1974C}"/>
              </a:ext>
            </a:extLst>
          </p:cNvPr>
          <p:cNvPicPr>
            <a:picLocks noChangeAspect="1"/>
          </p:cNvPicPr>
          <p:nvPr/>
        </p:nvPicPr>
        <p:blipFill>
          <a:blip r:embed="rId5"/>
          <a:stretch>
            <a:fillRect/>
          </a:stretch>
        </p:blipFill>
        <p:spPr>
          <a:xfrm>
            <a:off x="-4974949" y="2007595"/>
            <a:ext cx="1879600" cy="2584451"/>
          </a:xfrm>
          <a:prstGeom prst="rect">
            <a:avLst/>
          </a:prstGeom>
          <a:ln>
            <a:noFill/>
          </a:ln>
          <a:effectLst>
            <a:softEdge rad="112500"/>
          </a:effectLst>
        </p:spPr>
      </p:pic>
      <p:pic>
        <p:nvPicPr>
          <p:cNvPr id="3" name="Picture 2">
            <a:extLst>
              <a:ext uri="{FF2B5EF4-FFF2-40B4-BE49-F238E27FC236}">
                <a16:creationId xmlns:a16="http://schemas.microsoft.com/office/drawing/2014/main" id="{F72FF05F-2B6F-4F89-996E-0C586F9C555E}"/>
              </a:ext>
            </a:extLst>
          </p:cNvPr>
          <p:cNvPicPr>
            <a:picLocks noChangeAspect="1"/>
          </p:cNvPicPr>
          <p:nvPr/>
        </p:nvPicPr>
        <p:blipFill>
          <a:blip r:embed="rId6"/>
          <a:stretch>
            <a:fillRect/>
          </a:stretch>
        </p:blipFill>
        <p:spPr>
          <a:xfrm>
            <a:off x="949918" y="1273429"/>
            <a:ext cx="4762500" cy="2676525"/>
          </a:xfrm>
          <a:prstGeom prst="rect">
            <a:avLst/>
          </a:prstGeom>
        </p:spPr>
      </p:pic>
      <p:pic>
        <p:nvPicPr>
          <p:cNvPr id="13" name="Picture 12">
            <a:extLst>
              <a:ext uri="{FF2B5EF4-FFF2-40B4-BE49-F238E27FC236}">
                <a16:creationId xmlns:a16="http://schemas.microsoft.com/office/drawing/2014/main" id="{C334FE6B-7E40-4928-8564-0A6DB6311BD4}"/>
              </a:ext>
            </a:extLst>
          </p:cNvPr>
          <p:cNvPicPr>
            <a:picLocks noChangeAspect="1"/>
          </p:cNvPicPr>
          <p:nvPr/>
        </p:nvPicPr>
        <p:blipFill>
          <a:blip r:embed="rId7"/>
          <a:stretch>
            <a:fillRect/>
          </a:stretch>
        </p:blipFill>
        <p:spPr>
          <a:xfrm>
            <a:off x="9392362" y="1956681"/>
            <a:ext cx="3037547" cy="3037547"/>
          </a:xfrm>
          <a:prstGeom prst="rect">
            <a:avLst/>
          </a:prstGeom>
        </p:spPr>
      </p:pic>
      <p:sp>
        <p:nvSpPr>
          <p:cNvPr id="19" name="TextBox 18">
            <a:extLst>
              <a:ext uri="{FF2B5EF4-FFF2-40B4-BE49-F238E27FC236}">
                <a16:creationId xmlns:a16="http://schemas.microsoft.com/office/drawing/2014/main" id="{4EF70EF3-0176-4B10-BFFF-B4EB6CE3899D}"/>
              </a:ext>
            </a:extLst>
          </p:cNvPr>
          <p:cNvSpPr txBox="1"/>
          <p:nvPr/>
        </p:nvSpPr>
        <p:spPr>
          <a:xfrm>
            <a:off x="11814720" y="1956681"/>
            <a:ext cx="4047234" cy="2554545"/>
          </a:xfrm>
          <a:prstGeom prst="rect">
            <a:avLst/>
          </a:prstGeom>
          <a:noFill/>
        </p:spPr>
        <p:txBody>
          <a:bodyPr wrap="square" rtlCol="0">
            <a:spAutoFit/>
          </a:bodyPr>
          <a:lstStyle/>
          <a:p>
            <a:r>
              <a:rPr lang="en-US" sz="2000" dirty="0"/>
              <a:t>Presented By: </a:t>
            </a:r>
          </a:p>
          <a:p>
            <a:endParaRPr lang="en-US" sz="2000" dirty="0"/>
          </a:p>
          <a:p>
            <a:endParaRPr lang="en-US" sz="2000" dirty="0"/>
          </a:p>
          <a:p>
            <a:r>
              <a:rPr lang="en-US" sz="2000" dirty="0"/>
              <a:t>James Karki</a:t>
            </a:r>
          </a:p>
          <a:p>
            <a:endParaRPr lang="en-US" sz="2000" dirty="0"/>
          </a:p>
          <a:p>
            <a:r>
              <a:rPr lang="en-US" sz="2000" dirty="0"/>
              <a:t>Nikesh Gajurel</a:t>
            </a:r>
          </a:p>
          <a:p>
            <a:endParaRPr lang="en-US" sz="2000" dirty="0"/>
          </a:p>
          <a:p>
            <a:r>
              <a:rPr lang="en-US" sz="2000" dirty="0"/>
              <a:t>Bikram Gyawali</a:t>
            </a:r>
          </a:p>
        </p:txBody>
      </p:sp>
      <p:cxnSp>
        <p:nvCxnSpPr>
          <p:cNvPr id="21" name="Straight Connector 20">
            <a:extLst>
              <a:ext uri="{FF2B5EF4-FFF2-40B4-BE49-F238E27FC236}">
                <a16:creationId xmlns:a16="http://schemas.microsoft.com/office/drawing/2014/main" id="{CC0F8182-B7F9-4BD2-8BF2-7CCE058EDBC2}"/>
              </a:ext>
            </a:extLst>
          </p:cNvPr>
          <p:cNvCxnSpPr/>
          <p:nvPr/>
        </p:nvCxnSpPr>
        <p:spPr>
          <a:xfrm>
            <a:off x="11814720" y="2344562"/>
            <a:ext cx="1624876"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23" name="Google Shape;258;p33">
            <a:extLst>
              <a:ext uri="{FF2B5EF4-FFF2-40B4-BE49-F238E27FC236}">
                <a16:creationId xmlns:a16="http://schemas.microsoft.com/office/drawing/2014/main" id="{C6539CFF-0EB2-4449-B8CD-0597C84EE97C}"/>
              </a:ext>
            </a:extLst>
          </p:cNvPr>
          <p:cNvSpPr txBox="1">
            <a:spLocks/>
          </p:cNvSpPr>
          <p:nvPr/>
        </p:nvSpPr>
        <p:spPr>
          <a:xfrm>
            <a:off x="9552489" y="-352175"/>
            <a:ext cx="5700523" cy="2154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b="1" dirty="0">
                <a:solidFill>
                  <a:schemeClr val="bg2"/>
                </a:solidFill>
                <a:latin typeface="Red Hat Display" panose="020B0604020202020204" charset="0"/>
                <a:ea typeface="Red Hat Display" panose="020B0604020202020204" charset="0"/>
                <a:cs typeface="Red Hat Display" panose="020B0604020202020204" charset="0"/>
              </a:rPr>
              <a:t>THE </a:t>
            </a:r>
            <a:r>
              <a:rPr lang="en-US" sz="4800" b="1" dirty="0">
                <a:solidFill>
                  <a:schemeClr val="dk2"/>
                </a:solidFill>
                <a:latin typeface="Red Hat Display" panose="020B0604020202020204" charset="0"/>
                <a:ea typeface="Red Hat Display" panose="020B0604020202020204" charset="0"/>
                <a:cs typeface="Red Hat Display" panose="020B0604020202020204" charset="0"/>
              </a:rPr>
              <a:t>METAL MAN</a:t>
            </a:r>
            <a:br>
              <a:rPr lang="en-US" sz="4900" dirty="0">
                <a:solidFill>
                  <a:schemeClr val="dk2"/>
                </a:solidFill>
              </a:rPr>
            </a:br>
            <a:r>
              <a:rPr lang="en-US" sz="2000" dirty="0">
                <a:solidFill>
                  <a:schemeClr val="dk2"/>
                </a:solidFill>
                <a:latin typeface="Consolas" panose="020B0609020204030204" pitchFamily="49" charset="0"/>
              </a:rPr>
              <a:t>JACK </a:t>
            </a:r>
            <a:r>
              <a:rPr lang="en-US" sz="2000" dirty="0">
                <a:solidFill>
                  <a:schemeClr val="bg2"/>
                </a:solidFill>
                <a:latin typeface="Consolas" panose="020B0609020204030204" pitchFamily="49" charset="0"/>
              </a:rPr>
              <a:t>WILLIAMSON</a:t>
            </a:r>
            <a:endParaRPr lang="en-US" sz="1300" dirty="0">
              <a:solidFill>
                <a:schemeClr val="bg2"/>
              </a:solidFill>
              <a:latin typeface="Consolas" panose="020B0609020204030204" pitchFamily="49" charset="0"/>
            </a:endParaRPr>
          </a:p>
        </p:txBody>
      </p:sp>
    </p:spTree>
    <p:extLst>
      <p:ext uri="{BB962C8B-B14F-4D97-AF65-F5344CB8AC3E}">
        <p14:creationId xmlns:p14="http://schemas.microsoft.com/office/powerpoint/2010/main" val="847176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54352597-7A6D-4235-B061-338BA26B56C2}"/>
              </a:ext>
            </a:extLst>
          </p:cNvPr>
          <p:cNvSpPr/>
          <p:nvPr/>
        </p:nvSpPr>
        <p:spPr>
          <a:xfrm>
            <a:off x="8171710" y="4335900"/>
            <a:ext cx="1001086" cy="964957"/>
          </a:xfrm>
          <a:prstGeom prst="ellipse">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 name="Google Shape;258;p33">
            <a:extLst>
              <a:ext uri="{FF2B5EF4-FFF2-40B4-BE49-F238E27FC236}">
                <a16:creationId xmlns:a16="http://schemas.microsoft.com/office/drawing/2014/main" id="{C0A342F3-CED2-4724-A7AE-5BD8CF1F5DE7}"/>
              </a:ext>
            </a:extLst>
          </p:cNvPr>
          <p:cNvSpPr txBox="1">
            <a:spLocks/>
          </p:cNvSpPr>
          <p:nvPr/>
        </p:nvSpPr>
        <p:spPr>
          <a:xfrm>
            <a:off x="1120305" y="-279491"/>
            <a:ext cx="6903387" cy="2154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b="1" dirty="0">
                <a:solidFill>
                  <a:schemeClr val="bg2"/>
                </a:solidFill>
                <a:latin typeface="Red Hat Display" panose="020B0604020202020204" charset="0"/>
                <a:ea typeface="Red Hat Display" panose="020B0604020202020204" charset="0"/>
                <a:cs typeface="Red Hat Display" panose="020B0604020202020204" charset="0"/>
              </a:rPr>
              <a:t>THE </a:t>
            </a:r>
            <a:r>
              <a:rPr lang="en-US" sz="4800" b="1" dirty="0">
                <a:solidFill>
                  <a:schemeClr val="dk2"/>
                </a:solidFill>
                <a:latin typeface="Red Hat Display" panose="020B0604020202020204" charset="0"/>
                <a:ea typeface="Red Hat Display" panose="020B0604020202020204" charset="0"/>
                <a:cs typeface="Red Hat Display" panose="020B0604020202020204" charset="0"/>
              </a:rPr>
              <a:t> METAL MAN</a:t>
            </a:r>
            <a:br>
              <a:rPr lang="en-US" sz="4900" dirty="0">
                <a:solidFill>
                  <a:schemeClr val="dk2"/>
                </a:solidFill>
              </a:rPr>
            </a:br>
            <a:r>
              <a:rPr lang="en-US" sz="2000" dirty="0">
                <a:solidFill>
                  <a:schemeClr val="dk2"/>
                </a:solidFill>
                <a:latin typeface="Consolas" panose="020B0609020204030204" pitchFamily="49" charset="0"/>
              </a:rPr>
              <a:t>JACK </a:t>
            </a:r>
            <a:r>
              <a:rPr lang="en-US" sz="2000" dirty="0">
                <a:solidFill>
                  <a:schemeClr val="bg2"/>
                </a:solidFill>
                <a:latin typeface="Consolas" panose="020B0609020204030204" pitchFamily="49" charset="0"/>
              </a:rPr>
              <a:t>WILLIAMSON</a:t>
            </a:r>
            <a:endParaRPr lang="en-US" sz="1300" dirty="0">
              <a:solidFill>
                <a:schemeClr val="bg2"/>
              </a:solidFill>
              <a:latin typeface="Consolas" panose="020B0609020204030204" pitchFamily="49" charset="0"/>
            </a:endParaRPr>
          </a:p>
        </p:txBody>
      </p:sp>
      <p:pic>
        <p:nvPicPr>
          <p:cNvPr id="22" name="Picture 21">
            <a:extLst>
              <a:ext uri="{FF2B5EF4-FFF2-40B4-BE49-F238E27FC236}">
                <a16:creationId xmlns:a16="http://schemas.microsoft.com/office/drawing/2014/main" id="{525182E7-52BF-44B2-ACA9-466CB661EF27}"/>
              </a:ext>
            </a:extLst>
          </p:cNvPr>
          <p:cNvPicPr>
            <a:picLocks noChangeAspect="1"/>
          </p:cNvPicPr>
          <p:nvPr/>
        </p:nvPicPr>
        <p:blipFill>
          <a:blip r:embed="rId2"/>
          <a:stretch>
            <a:fillRect/>
          </a:stretch>
        </p:blipFill>
        <p:spPr>
          <a:xfrm rot="21089020">
            <a:off x="2848283" y="-3443312"/>
            <a:ext cx="3447433" cy="3682972"/>
          </a:xfrm>
          <a:prstGeom prst="rect">
            <a:avLst/>
          </a:prstGeom>
        </p:spPr>
      </p:pic>
      <p:pic>
        <p:nvPicPr>
          <p:cNvPr id="9" name="Graphic 8" descr="Video camera with solid fill">
            <a:extLst>
              <a:ext uri="{FF2B5EF4-FFF2-40B4-BE49-F238E27FC236}">
                <a16:creationId xmlns:a16="http://schemas.microsoft.com/office/drawing/2014/main" id="{B5D0B3DA-DBDF-4214-BF05-2DC326FF7A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6482" y="-2595109"/>
            <a:ext cx="1143002" cy="1143002"/>
          </a:xfrm>
          <a:prstGeom prst="rect">
            <a:avLst/>
          </a:prstGeom>
        </p:spPr>
      </p:pic>
      <p:sp>
        <p:nvSpPr>
          <p:cNvPr id="13" name="Oval 12">
            <a:extLst>
              <a:ext uri="{FF2B5EF4-FFF2-40B4-BE49-F238E27FC236}">
                <a16:creationId xmlns:a16="http://schemas.microsoft.com/office/drawing/2014/main" id="{AE9B78D7-498B-432C-85B4-14A3EBC3C2B1}"/>
              </a:ext>
            </a:extLst>
          </p:cNvPr>
          <p:cNvSpPr/>
          <p:nvPr/>
        </p:nvSpPr>
        <p:spPr>
          <a:xfrm rot="20916348">
            <a:off x="8766508" y="4586585"/>
            <a:ext cx="812576" cy="820600"/>
          </a:xfrm>
          <a:prstGeom prst="ellipse">
            <a:avLst/>
          </a:prstGeom>
          <a:noFill/>
          <a:ln w="254000">
            <a:solidFill>
              <a:srgbClr val="F4B8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4" name="Oval 13">
            <a:extLst>
              <a:ext uri="{FF2B5EF4-FFF2-40B4-BE49-F238E27FC236}">
                <a16:creationId xmlns:a16="http://schemas.microsoft.com/office/drawing/2014/main" id="{36E27EFC-8128-433F-AA35-75D8F58327F1}"/>
              </a:ext>
            </a:extLst>
          </p:cNvPr>
          <p:cNvSpPr/>
          <p:nvPr/>
        </p:nvSpPr>
        <p:spPr>
          <a:xfrm>
            <a:off x="8351291" y="629094"/>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Oval 14">
            <a:extLst>
              <a:ext uri="{FF2B5EF4-FFF2-40B4-BE49-F238E27FC236}">
                <a16:creationId xmlns:a16="http://schemas.microsoft.com/office/drawing/2014/main" id="{54E5E8FE-0DF9-4C41-8D83-47F771CBAEE5}"/>
              </a:ext>
            </a:extLst>
          </p:cNvPr>
          <p:cNvSpPr/>
          <p:nvPr/>
        </p:nvSpPr>
        <p:spPr>
          <a:xfrm>
            <a:off x="6832105" y="-90042"/>
            <a:ext cx="379640" cy="379640"/>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Oval 15">
            <a:extLst>
              <a:ext uri="{FF2B5EF4-FFF2-40B4-BE49-F238E27FC236}">
                <a16:creationId xmlns:a16="http://schemas.microsoft.com/office/drawing/2014/main" id="{7FB2F5CD-5FED-4E1D-9110-2C2388AC3953}"/>
              </a:ext>
            </a:extLst>
          </p:cNvPr>
          <p:cNvSpPr/>
          <p:nvPr/>
        </p:nvSpPr>
        <p:spPr>
          <a:xfrm>
            <a:off x="8599740" y="1956681"/>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pic>
        <p:nvPicPr>
          <p:cNvPr id="4" name="Picture 3">
            <a:extLst>
              <a:ext uri="{FF2B5EF4-FFF2-40B4-BE49-F238E27FC236}">
                <a16:creationId xmlns:a16="http://schemas.microsoft.com/office/drawing/2014/main" id="{CB96CD7F-E723-409F-B592-90C12DDD464F}"/>
              </a:ext>
            </a:extLst>
          </p:cNvPr>
          <p:cNvPicPr>
            <a:picLocks noChangeAspect="1"/>
          </p:cNvPicPr>
          <p:nvPr/>
        </p:nvPicPr>
        <p:blipFill>
          <a:blip r:embed="rId5"/>
          <a:stretch>
            <a:fillRect/>
          </a:stretch>
        </p:blipFill>
        <p:spPr>
          <a:xfrm>
            <a:off x="3215299" y="1761240"/>
            <a:ext cx="1879600" cy="2584451"/>
          </a:xfrm>
          <a:prstGeom prst="rect">
            <a:avLst/>
          </a:prstGeom>
          <a:ln>
            <a:noFill/>
          </a:ln>
          <a:effectLst>
            <a:softEdge rad="112500"/>
          </a:effectLst>
        </p:spPr>
      </p:pic>
      <p:sp>
        <p:nvSpPr>
          <p:cNvPr id="17" name="TextBox 16">
            <a:extLst>
              <a:ext uri="{FF2B5EF4-FFF2-40B4-BE49-F238E27FC236}">
                <a16:creationId xmlns:a16="http://schemas.microsoft.com/office/drawing/2014/main" id="{46564CC6-7BB0-4832-B64D-E69519412CE0}"/>
              </a:ext>
            </a:extLst>
          </p:cNvPr>
          <p:cNvSpPr txBox="1"/>
          <p:nvPr/>
        </p:nvSpPr>
        <p:spPr>
          <a:xfrm>
            <a:off x="9652135" y="5143500"/>
            <a:ext cx="3904510" cy="2677656"/>
          </a:xfrm>
          <a:prstGeom prst="rect">
            <a:avLst/>
          </a:prstGeom>
          <a:noFill/>
        </p:spPr>
        <p:txBody>
          <a:bodyPr wrap="square" rtlCol="0">
            <a:spAutoFit/>
          </a:bodyPr>
          <a:lstStyle/>
          <a:p>
            <a:r>
              <a:rPr lang="en-US" sz="2400" b="0" i="0" dirty="0">
                <a:solidFill>
                  <a:srgbClr val="1F1F1F"/>
                </a:solidFill>
                <a:effectLst/>
                <a:latin typeface="Arial Rounded MT Bold" panose="020F0704030504030204" pitchFamily="34" charset="0"/>
              </a:rPr>
              <a:t>Amazing Stories is </a:t>
            </a:r>
            <a:r>
              <a:rPr lang="en-US" sz="2400" b="0" i="0" dirty="0">
                <a:solidFill>
                  <a:srgbClr val="040C28"/>
                </a:solidFill>
                <a:effectLst/>
                <a:latin typeface="Arial Rounded MT Bold" panose="020F0704030504030204" pitchFamily="34" charset="0"/>
              </a:rPr>
              <a:t>an American science fiction magazine</a:t>
            </a:r>
            <a:r>
              <a:rPr lang="en-US" sz="2400" b="0" i="0" dirty="0">
                <a:solidFill>
                  <a:srgbClr val="1F1F1F"/>
                </a:solidFill>
                <a:effectLst/>
                <a:latin typeface="Arial Rounded MT Bold" panose="020F0704030504030204" pitchFamily="34" charset="0"/>
              </a:rPr>
              <a:t> launched in April 1926 by Hugo </a:t>
            </a:r>
            <a:r>
              <a:rPr lang="en-US" sz="2400" b="0" i="0" dirty="0" err="1">
                <a:solidFill>
                  <a:srgbClr val="1F1F1F"/>
                </a:solidFill>
                <a:effectLst/>
                <a:latin typeface="Arial Rounded MT Bold" panose="020F0704030504030204" pitchFamily="34" charset="0"/>
              </a:rPr>
              <a:t>Gernsback's</a:t>
            </a:r>
            <a:r>
              <a:rPr lang="en-US" sz="2400" b="0" i="0" dirty="0">
                <a:solidFill>
                  <a:srgbClr val="1F1F1F"/>
                </a:solidFill>
                <a:effectLst/>
                <a:latin typeface="Arial Rounded MT Bold" panose="020F0704030504030204" pitchFamily="34" charset="0"/>
              </a:rPr>
              <a:t> Experimenter Publishing. </a:t>
            </a:r>
            <a:endParaRPr lang="en-US" sz="2400" dirty="0">
              <a:latin typeface="Arial Rounded MT Bold" panose="020F0704030504030204" pitchFamily="34" charset="0"/>
            </a:endParaRPr>
          </a:p>
        </p:txBody>
      </p:sp>
    </p:spTree>
    <p:extLst>
      <p:ext uri="{BB962C8B-B14F-4D97-AF65-F5344CB8AC3E}">
        <p14:creationId xmlns:p14="http://schemas.microsoft.com/office/powerpoint/2010/main" val="587826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54352597-7A6D-4235-B061-338BA26B56C2}"/>
              </a:ext>
            </a:extLst>
          </p:cNvPr>
          <p:cNvSpPr/>
          <p:nvPr/>
        </p:nvSpPr>
        <p:spPr>
          <a:xfrm>
            <a:off x="8142914" y="4804413"/>
            <a:ext cx="1001086" cy="964957"/>
          </a:xfrm>
          <a:prstGeom prst="ellipse">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 name="Google Shape;258;p33">
            <a:extLst>
              <a:ext uri="{FF2B5EF4-FFF2-40B4-BE49-F238E27FC236}">
                <a16:creationId xmlns:a16="http://schemas.microsoft.com/office/drawing/2014/main" id="{C0A342F3-CED2-4724-A7AE-5BD8CF1F5DE7}"/>
              </a:ext>
            </a:extLst>
          </p:cNvPr>
          <p:cNvSpPr txBox="1">
            <a:spLocks/>
          </p:cNvSpPr>
          <p:nvPr/>
        </p:nvSpPr>
        <p:spPr>
          <a:xfrm>
            <a:off x="-4798673" y="1031144"/>
            <a:ext cx="5191170" cy="2154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b="1" dirty="0">
                <a:solidFill>
                  <a:schemeClr val="bg2"/>
                </a:solidFill>
                <a:latin typeface="Red Hat Display" panose="020B0604020202020204" charset="0"/>
                <a:ea typeface="Red Hat Display" panose="020B0604020202020204" charset="0"/>
                <a:cs typeface="Red Hat Display" panose="020B0604020202020204" charset="0"/>
              </a:rPr>
              <a:t>THE </a:t>
            </a:r>
            <a:br>
              <a:rPr lang="en-US" sz="4800" b="1" dirty="0">
                <a:solidFill>
                  <a:schemeClr val="dk2"/>
                </a:solidFill>
                <a:latin typeface="Red Hat Display" panose="020B0604020202020204" charset="0"/>
                <a:ea typeface="Red Hat Display" panose="020B0604020202020204" charset="0"/>
                <a:cs typeface="Red Hat Display" panose="020B0604020202020204" charset="0"/>
              </a:rPr>
            </a:br>
            <a:r>
              <a:rPr lang="en-US" sz="4800" b="1" dirty="0">
                <a:solidFill>
                  <a:schemeClr val="dk2"/>
                </a:solidFill>
                <a:latin typeface="Red Hat Display" panose="020B0604020202020204" charset="0"/>
                <a:ea typeface="Red Hat Display" panose="020B0604020202020204" charset="0"/>
                <a:cs typeface="Red Hat Display" panose="020B0604020202020204" charset="0"/>
              </a:rPr>
              <a:t>METAL MAN</a:t>
            </a:r>
            <a:br>
              <a:rPr lang="en-US" sz="4900" dirty="0">
                <a:solidFill>
                  <a:schemeClr val="dk2"/>
                </a:solidFill>
              </a:rPr>
            </a:br>
            <a:r>
              <a:rPr lang="en-US" sz="2000" dirty="0">
                <a:solidFill>
                  <a:schemeClr val="dk2"/>
                </a:solidFill>
                <a:latin typeface="Consolas" panose="020B0609020204030204" pitchFamily="49" charset="0"/>
              </a:rPr>
              <a:t>JACK </a:t>
            </a:r>
            <a:r>
              <a:rPr lang="en-US" sz="2000" dirty="0">
                <a:solidFill>
                  <a:schemeClr val="bg2"/>
                </a:solidFill>
                <a:latin typeface="Consolas" panose="020B0609020204030204" pitchFamily="49" charset="0"/>
              </a:rPr>
              <a:t>WILLIAMSON</a:t>
            </a:r>
            <a:endParaRPr lang="en-US" sz="1300" dirty="0">
              <a:solidFill>
                <a:schemeClr val="bg2"/>
              </a:solidFill>
              <a:latin typeface="Consolas" panose="020B0609020204030204" pitchFamily="49" charset="0"/>
            </a:endParaRPr>
          </a:p>
        </p:txBody>
      </p:sp>
      <p:pic>
        <p:nvPicPr>
          <p:cNvPr id="22" name="Picture 21">
            <a:extLst>
              <a:ext uri="{FF2B5EF4-FFF2-40B4-BE49-F238E27FC236}">
                <a16:creationId xmlns:a16="http://schemas.microsoft.com/office/drawing/2014/main" id="{525182E7-52BF-44B2-ACA9-466CB661EF27}"/>
              </a:ext>
            </a:extLst>
          </p:cNvPr>
          <p:cNvPicPr>
            <a:picLocks noChangeAspect="1"/>
          </p:cNvPicPr>
          <p:nvPr/>
        </p:nvPicPr>
        <p:blipFill>
          <a:blip r:embed="rId3"/>
          <a:stretch>
            <a:fillRect/>
          </a:stretch>
        </p:blipFill>
        <p:spPr>
          <a:xfrm rot="21089020">
            <a:off x="2848283" y="-3443312"/>
            <a:ext cx="3447433" cy="3682972"/>
          </a:xfrm>
          <a:prstGeom prst="rect">
            <a:avLst/>
          </a:prstGeom>
        </p:spPr>
      </p:pic>
      <p:pic>
        <p:nvPicPr>
          <p:cNvPr id="9" name="Graphic 8" descr="Video camera with solid fill">
            <a:extLst>
              <a:ext uri="{FF2B5EF4-FFF2-40B4-BE49-F238E27FC236}">
                <a16:creationId xmlns:a16="http://schemas.microsoft.com/office/drawing/2014/main" id="{B5D0B3DA-DBDF-4214-BF05-2DC326FF7A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6482" y="-2595109"/>
            <a:ext cx="1143002" cy="1143002"/>
          </a:xfrm>
          <a:prstGeom prst="rect">
            <a:avLst/>
          </a:prstGeom>
        </p:spPr>
      </p:pic>
      <p:sp>
        <p:nvSpPr>
          <p:cNvPr id="13" name="Oval 12">
            <a:extLst>
              <a:ext uri="{FF2B5EF4-FFF2-40B4-BE49-F238E27FC236}">
                <a16:creationId xmlns:a16="http://schemas.microsoft.com/office/drawing/2014/main" id="{AE9B78D7-498B-432C-85B4-14A3EBC3C2B1}"/>
              </a:ext>
            </a:extLst>
          </p:cNvPr>
          <p:cNvSpPr/>
          <p:nvPr/>
        </p:nvSpPr>
        <p:spPr>
          <a:xfrm rot="20916348">
            <a:off x="8940706" y="4615440"/>
            <a:ext cx="812576" cy="820600"/>
          </a:xfrm>
          <a:prstGeom prst="ellipse">
            <a:avLst/>
          </a:prstGeom>
          <a:noFill/>
          <a:ln w="254000">
            <a:solidFill>
              <a:srgbClr val="F4B8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4" name="Oval 13">
            <a:extLst>
              <a:ext uri="{FF2B5EF4-FFF2-40B4-BE49-F238E27FC236}">
                <a16:creationId xmlns:a16="http://schemas.microsoft.com/office/drawing/2014/main" id="{36E27EFC-8128-433F-AA35-75D8F58327F1}"/>
              </a:ext>
            </a:extLst>
          </p:cNvPr>
          <p:cNvSpPr/>
          <p:nvPr/>
        </p:nvSpPr>
        <p:spPr>
          <a:xfrm>
            <a:off x="8563222" y="183865"/>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Oval 14">
            <a:extLst>
              <a:ext uri="{FF2B5EF4-FFF2-40B4-BE49-F238E27FC236}">
                <a16:creationId xmlns:a16="http://schemas.microsoft.com/office/drawing/2014/main" id="{54E5E8FE-0DF9-4C41-8D83-47F771CBAEE5}"/>
              </a:ext>
            </a:extLst>
          </p:cNvPr>
          <p:cNvSpPr/>
          <p:nvPr/>
        </p:nvSpPr>
        <p:spPr>
          <a:xfrm>
            <a:off x="6832105" y="-90042"/>
            <a:ext cx="379640" cy="379640"/>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Oval 15">
            <a:extLst>
              <a:ext uri="{FF2B5EF4-FFF2-40B4-BE49-F238E27FC236}">
                <a16:creationId xmlns:a16="http://schemas.microsoft.com/office/drawing/2014/main" id="{7FB2F5CD-5FED-4E1D-9110-2C2388AC3953}"/>
              </a:ext>
            </a:extLst>
          </p:cNvPr>
          <p:cNvSpPr/>
          <p:nvPr/>
        </p:nvSpPr>
        <p:spPr>
          <a:xfrm>
            <a:off x="8737026" y="1663215"/>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pic>
        <p:nvPicPr>
          <p:cNvPr id="4" name="Picture 3">
            <a:extLst>
              <a:ext uri="{FF2B5EF4-FFF2-40B4-BE49-F238E27FC236}">
                <a16:creationId xmlns:a16="http://schemas.microsoft.com/office/drawing/2014/main" id="{CB96CD7F-E723-409F-B592-90C12DDD464F}"/>
              </a:ext>
            </a:extLst>
          </p:cNvPr>
          <p:cNvPicPr>
            <a:picLocks noChangeAspect="1"/>
          </p:cNvPicPr>
          <p:nvPr/>
        </p:nvPicPr>
        <p:blipFill>
          <a:blip r:embed="rId6"/>
          <a:stretch>
            <a:fillRect/>
          </a:stretch>
        </p:blipFill>
        <p:spPr>
          <a:xfrm>
            <a:off x="875274" y="629094"/>
            <a:ext cx="2858526" cy="3706806"/>
          </a:xfrm>
          <a:prstGeom prst="rect">
            <a:avLst/>
          </a:prstGeom>
          <a:ln>
            <a:noFill/>
          </a:ln>
          <a:effectLst>
            <a:softEdge rad="112500"/>
          </a:effectLst>
        </p:spPr>
      </p:pic>
      <p:sp>
        <p:nvSpPr>
          <p:cNvPr id="3" name="TextBox 2">
            <a:extLst>
              <a:ext uri="{FF2B5EF4-FFF2-40B4-BE49-F238E27FC236}">
                <a16:creationId xmlns:a16="http://schemas.microsoft.com/office/drawing/2014/main" id="{C18F37E8-BF99-402B-999D-AE269FCE9C5C}"/>
              </a:ext>
            </a:extLst>
          </p:cNvPr>
          <p:cNvSpPr txBox="1"/>
          <p:nvPr/>
        </p:nvSpPr>
        <p:spPr>
          <a:xfrm>
            <a:off x="4109354" y="1031144"/>
            <a:ext cx="3904510" cy="2677656"/>
          </a:xfrm>
          <a:prstGeom prst="rect">
            <a:avLst/>
          </a:prstGeom>
          <a:noFill/>
        </p:spPr>
        <p:txBody>
          <a:bodyPr wrap="square" rtlCol="0">
            <a:spAutoFit/>
          </a:bodyPr>
          <a:lstStyle/>
          <a:p>
            <a:r>
              <a:rPr lang="en-US" sz="2400" b="0" i="1" dirty="0">
                <a:solidFill>
                  <a:srgbClr val="1F1F1F"/>
                </a:solidFill>
                <a:effectLst/>
                <a:latin typeface="Arial Rounded MT Bold" panose="020F0704030504030204" pitchFamily="34" charset="0"/>
              </a:rPr>
              <a:t>Amazing Stories </a:t>
            </a:r>
            <a:r>
              <a:rPr lang="en-US" sz="2400" b="0" i="0" dirty="0">
                <a:solidFill>
                  <a:srgbClr val="1F1F1F"/>
                </a:solidFill>
                <a:effectLst/>
                <a:latin typeface="Arial Rounded MT Bold" panose="020F0704030504030204" pitchFamily="34" charset="0"/>
              </a:rPr>
              <a:t>is </a:t>
            </a:r>
            <a:r>
              <a:rPr lang="en-US" sz="2400" b="0" i="0" dirty="0">
                <a:solidFill>
                  <a:srgbClr val="040C28"/>
                </a:solidFill>
                <a:effectLst/>
                <a:latin typeface="Arial Rounded MT Bold" panose="020F0704030504030204" pitchFamily="34" charset="0"/>
              </a:rPr>
              <a:t>an American science fiction magazine</a:t>
            </a:r>
            <a:r>
              <a:rPr lang="en-US" sz="2400" b="0" i="0" dirty="0">
                <a:solidFill>
                  <a:srgbClr val="1F1F1F"/>
                </a:solidFill>
                <a:effectLst/>
                <a:latin typeface="Arial Rounded MT Bold" panose="020F0704030504030204" pitchFamily="34" charset="0"/>
              </a:rPr>
              <a:t> launched in April 1926 by Hugo </a:t>
            </a:r>
            <a:r>
              <a:rPr lang="en-US" sz="2400" b="0" i="0" dirty="0" err="1">
                <a:solidFill>
                  <a:srgbClr val="1F1F1F"/>
                </a:solidFill>
                <a:effectLst/>
                <a:latin typeface="Arial Rounded MT Bold" panose="020F0704030504030204" pitchFamily="34" charset="0"/>
              </a:rPr>
              <a:t>Gernsback's</a:t>
            </a:r>
            <a:r>
              <a:rPr lang="en-US" sz="2400" b="0" i="0" dirty="0">
                <a:solidFill>
                  <a:srgbClr val="1F1F1F"/>
                </a:solidFill>
                <a:effectLst/>
                <a:latin typeface="Arial Rounded MT Bold" panose="020F0704030504030204" pitchFamily="34" charset="0"/>
              </a:rPr>
              <a:t> Experimenter Publishing. </a:t>
            </a:r>
            <a:endParaRPr lang="en-US" sz="2400" dirty="0">
              <a:latin typeface="Arial Rounded MT Bold" panose="020F0704030504030204" pitchFamily="34" charset="0"/>
            </a:endParaRPr>
          </a:p>
        </p:txBody>
      </p:sp>
    </p:spTree>
    <p:extLst>
      <p:ext uri="{BB962C8B-B14F-4D97-AF65-F5344CB8AC3E}">
        <p14:creationId xmlns:p14="http://schemas.microsoft.com/office/powerpoint/2010/main" val="2655741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93F9D98B-8B40-2B25-D1AA-33CB182E5075}"/>
              </a:ext>
            </a:extLst>
          </p:cNvPr>
          <p:cNvSpPr/>
          <p:nvPr/>
        </p:nvSpPr>
        <p:spPr>
          <a:xfrm>
            <a:off x="8862141" y="4014851"/>
            <a:ext cx="1621972" cy="1621972"/>
          </a:xfrm>
          <a:prstGeom prst="ellipse">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2" name="Oval 11">
            <a:extLst>
              <a:ext uri="{FF2B5EF4-FFF2-40B4-BE49-F238E27FC236}">
                <a16:creationId xmlns:a16="http://schemas.microsoft.com/office/drawing/2014/main" id="{FCB0D47E-1E99-6157-06BE-D9F5C8C657D0}"/>
              </a:ext>
            </a:extLst>
          </p:cNvPr>
          <p:cNvSpPr/>
          <p:nvPr/>
        </p:nvSpPr>
        <p:spPr>
          <a:xfrm>
            <a:off x="8786260" y="4454023"/>
            <a:ext cx="1182802" cy="1182800"/>
          </a:xfrm>
          <a:prstGeom prst="ellipse">
            <a:avLst/>
          </a:prstGeom>
          <a:noFill/>
          <a:ln w="254000">
            <a:solidFill>
              <a:srgbClr val="F4B8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5" name="Oval 14">
            <a:extLst>
              <a:ext uri="{FF2B5EF4-FFF2-40B4-BE49-F238E27FC236}">
                <a16:creationId xmlns:a16="http://schemas.microsoft.com/office/drawing/2014/main" id="{DE698306-D712-EA1E-2644-A726B3115D98}"/>
              </a:ext>
            </a:extLst>
          </p:cNvPr>
          <p:cNvSpPr/>
          <p:nvPr/>
        </p:nvSpPr>
        <p:spPr>
          <a:xfrm>
            <a:off x="8786260" y="-591781"/>
            <a:ext cx="1300844" cy="1300844"/>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6" name="Oval 15">
            <a:extLst>
              <a:ext uri="{FF2B5EF4-FFF2-40B4-BE49-F238E27FC236}">
                <a16:creationId xmlns:a16="http://schemas.microsoft.com/office/drawing/2014/main" id="{2C597E59-1BE9-6D2D-CA86-FCBCBABFD1E9}"/>
              </a:ext>
            </a:extLst>
          </p:cNvPr>
          <p:cNvSpPr/>
          <p:nvPr/>
        </p:nvSpPr>
        <p:spPr>
          <a:xfrm>
            <a:off x="8786260" y="709063"/>
            <a:ext cx="379640" cy="379640"/>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7" name="Oval 16">
            <a:extLst>
              <a:ext uri="{FF2B5EF4-FFF2-40B4-BE49-F238E27FC236}">
                <a16:creationId xmlns:a16="http://schemas.microsoft.com/office/drawing/2014/main" id="{27FEF566-AA3E-DC06-C80C-45C05F34BABB}"/>
              </a:ext>
            </a:extLst>
          </p:cNvPr>
          <p:cNvSpPr/>
          <p:nvPr/>
        </p:nvSpPr>
        <p:spPr>
          <a:xfrm>
            <a:off x="8710378" y="548797"/>
            <a:ext cx="151763" cy="151763"/>
          </a:xfrm>
          <a:prstGeom prst="ellipse">
            <a:avLst/>
          </a:prstGeom>
          <a:solidFill>
            <a:srgbClr val="F4B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9" name="TextBox 18">
            <a:extLst>
              <a:ext uri="{FF2B5EF4-FFF2-40B4-BE49-F238E27FC236}">
                <a16:creationId xmlns:a16="http://schemas.microsoft.com/office/drawing/2014/main" id="{AFA8E01B-B3F3-271D-4BE2-86F8BFC3E980}"/>
              </a:ext>
            </a:extLst>
          </p:cNvPr>
          <p:cNvSpPr txBox="1"/>
          <p:nvPr/>
        </p:nvSpPr>
        <p:spPr>
          <a:xfrm>
            <a:off x="3873941" y="2322108"/>
            <a:ext cx="184731" cy="646332"/>
          </a:xfrm>
          <a:prstGeom prst="rect">
            <a:avLst/>
          </a:prstGeom>
          <a:noFill/>
        </p:spPr>
        <p:txBody>
          <a:bodyPr wrap="none" rtlCol="0">
            <a:spAutoFit/>
          </a:bodyPr>
          <a:lstStyle/>
          <a:p>
            <a:endParaRPr lang="en-IN" sz="3600" dirty="0">
              <a:latin typeface="Montserrat Medium" panose="00000600000000000000" pitchFamily="50" charset="0"/>
            </a:endParaRPr>
          </a:p>
        </p:txBody>
      </p:sp>
      <p:cxnSp>
        <p:nvCxnSpPr>
          <p:cNvPr id="23" name="Straight Connector 22">
            <a:extLst>
              <a:ext uri="{FF2B5EF4-FFF2-40B4-BE49-F238E27FC236}">
                <a16:creationId xmlns:a16="http://schemas.microsoft.com/office/drawing/2014/main" id="{AC2774AB-C4E6-4C8D-A624-7F709E92E137}"/>
              </a:ext>
            </a:extLst>
          </p:cNvPr>
          <p:cNvCxnSpPr>
            <a:cxnSpLocks/>
          </p:cNvCxnSpPr>
          <p:nvPr/>
        </p:nvCxnSpPr>
        <p:spPr>
          <a:xfrm>
            <a:off x="5943600" y="5445009"/>
            <a:ext cx="2766778"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C03C039-B275-4B7C-97FD-29AA2A481ED8}"/>
              </a:ext>
            </a:extLst>
          </p:cNvPr>
          <p:cNvSpPr txBox="1"/>
          <p:nvPr/>
        </p:nvSpPr>
        <p:spPr>
          <a:xfrm>
            <a:off x="3260558" y="2014991"/>
            <a:ext cx="4487779" cy="769441"/>
          </a:xfrm>
          <a:prstGeom prst="rect">
            <a:avLst/>
          </a:prstGeom>
          <a:noFill/>
        </p:spPr>
        <p:txBody>
          <a:bodyPr wrap="square" rtlCol="0">
            <a:spAutoFit/>
          </a:bodyPr>
          <a:lstStyle/>
          <a:p>
            <a:r>
              <a:rPr lang="en-US" sz="4400" dirty="0">
                <a:latin typeface="Arial Rounded MT Bold" panose="020F0704030504030204" pitchFamily="34" charset="0"/>
              </a:rPr>
              <a:t>AUTHOR</a:t>
            </a:r>
          </a:p>
        </p:txBody>
      </p:sp>
      <p:sp>
        <p:nvSpPr>
          <p:cNvPr id="22" name="TextBox 21">
            <a:extLst>
              <a:ext uri="{FF2B5EF4-FFF2-40B4-BE49-F238E27FC236}">
                <a16:creationId xmlns:a16="http://schemas.microsoft.com/office/drawing/2014/main" id="{51B9D3E8-7C6E-47EB-8AEE-4955A3914D66}"/>
              </a:ext>
            </a:extLst>
          </p:cNvPr>
          <p:cNvSpPr txBox="1"/>
          <p:nvPr/>
        </p:nvSpPr>
        <p:spPr>
          <a:xfrm>
            <a:off x="2084394" y="8426799"/>
            <a:ext cx="5133007" cy="646331"/>
          </a:xfrm>
          <a:prstGeom prst="rect">
            <a:avLst/>
          </a:prstGeom>
          <a:noFill/>
        </p:spPr>
        <p:txBody>
          <a:bodyPr wrap="square" rtlCol="0">
            <a:spAutoFit/>
          </a:bodyPr>
          <a:lstStyle/>
          <a:p>
            <a:r>
              <a:rPr lang="en-IN" sz="3600" b="1" spc="450" dirty="0">
                <a:solidFill>
                  <a:schemeClr val="tx1">
                    <a:lumMod val="65000"/>
                    <a:lumOff val="35000"/>
                  </a:schemeClr>
                </a:solidFill>
                <a:latin typeface="Arial Rounded MT Bold" panose="020F0704030504030204" pitchFamily="34" charset="0"/>
                <a:ea typeface="Open Sans Semibold" panose="020B0706030804020204" pitchFamily="34" charset="0"/>
                <a:cs typeface="Open Sans Semibold" panose="020B0706030804020204" pitchFamily="34" charset="0"/>
              </a:rPr>
              <a:t>Jack Williamson</a:t>
            </a:r>
          </a:p>
        </p:txBody>
      </p:sp>
      <p:pic>
        <p:nvPicPr>
          <p:cNvPr id="24" name="Picture 23">
            <a:extLst>
              <a:ext uri="{FF2B5EF4-FFF2-40B4-BE49-F238E27FC236}">
                <a16:creationId xmlns:a16="http://schemas.microsoft.com/office/drawing/2014/main" id="{89D76A4D-3751-4ACA-BAA1-8805F240F427}"/>
              </a:ext>
            </a:extLst>
          </p:cNvPr>
          <p:cNvPicPr>
            <a:picLocks noChangeAspect="1"/>
          </p:cNvPicPr>
          <p:nvPr/>
        </p:nvPicPr>
        <p:blipFill>
          <a:blip r:embed="rId2"/>
          <a:stretch>
            <a:fillRect/>
          </a:stretch>
        </p:blipFill>
        <p:spPr>
          <a:xfrm>
            <a:off x="3200401" y="5636823"/>
            <a:ext cx="2145235" cy="24802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8362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etal Materials Company Profile by Slidesgo">
  <a:themeElements>
    <a:clrScheme name="Simple Light">
      <a:dk1>
        <a:srgbClr val="000000"/>
      </a:dk1>
      <a:lt1>
        <a:srgbClr val="DAD5D5"/>
      </a:lt1>
      <a:dk2>
        <a:srgbClr val="434343"/>
      </a:dk2>
      <a:lt2>
        <a:srgbClr val="666666"/>
      </a:lt2>
      <a:accent1>
        <a:srgbClr val="999999"/>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1113</TotalTime>
  <Words>3988</Words>
  <Application>Microsoft Office PowerPoint</Application>
  <PresentationFormat>On-screen Show (16:9)</PresentationFormat>
  <Paragraphs>316</Paragraphs>
  <Slides>37</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Bookman Old Style</vt:lpstr>
      <vt:lpstr>Red Hat Display</vt:lpstr>
      <vt:lpstr>Arial Rounded MT Bold</vt:lpstr>
      <vt:lpstr>Consolas</vt:lpstr>
      <vt:lpstr>Albert Sans</vt:lpstr>
      <vt:lpstr>Montserrat Medium</vt:lpstr>
      <vt:lpstr>Calibri</vt:lpstr>
      <vt:lpstr>Wingdings</vt:lpstr>
      <vt:lpstr>Metal Materials Company Profile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METAL MAN JACK WILLIAMSON</dc:title>
  <cp:lastModifiedBy>Bikram Gyawali</cp:lastModifiedBy>
  <cp:revision>128</cp:revision>
  <dcterms:modified xsi:type="dcterms:W3CDTF">2024-08-14T04:18:35Z</dcterms:modified>
</cp:coreProperties>
</file>